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83" r:id="rId11"/>
    <p:sldId id="286" r:id="rId12"/>
    <p:sldId id="265" r:id="rId13"/>
    <p:sldId id="284" r:id="rId14"/>
    <p:sldId id="285" r:id="rId15"/>
    <p:sldId id="287" r:id="rId16"/>
    <p:sldId id="291" r:id="rId17"/>
    <p:sldId id="266" r:id="rId18"/>
    <p:sldId id="293" r:id="rId19"/>
    <p:sldId id="294" r:id="rId20"/>
    <p:sldId id="304" r:id="rId21"/>
    <p:sldId id="303" r:id="rId22"/>
    <p:sldId id="295" r:id="rId23"/>
    <p:sldId id="288" r:id="rId24"/>
    <p:sldId id="289" r:id="rId25"/>
    <p:sldId id="290" r:id="rId26"/>
    <p:sldId id="270" r:id="rId27"/>
    <p:sldId id="271" r:id="rId28"/>
    <p:sldId id="296" r:id="rId29"/>
    <p:sldId id="297" r:id="rId30"/>
    <p:sldId id="298" r:id="rId31"/>
    <p:sldId id="272" r:id="rId32"/>
    <p:sldId id="273" r:id="rId33"/>
    <p:sldId id="300" r:id="rId34"/>
    <p:sldId id="301" r:id="rId35"/>
    <p:sldId id="277" r:id="rId36"/>
    <p:sldId id="278" r:id="rId37"/>
    <p:sldId id="299" r:id="rId38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Segoe UI Symbol" panose="020B0502040204020203" pitchFamily="34" charset="0"/>
      <p:regular r:id="rId44"/>
    </p:embeddedFont>
    <p:embeddedFont>
      <p:font typeface="Segoe UI" panose="020B0502040204020203" pitchFamily="34" charset="0"/>
      <p:regular r:id="rId45"/>
      <p:bold r:id="rId46"/>
      <p:italic r:id="rId47"/>
      <p:boldItalic r:id="rId48"/>
    </p:embeddedFont>
    <p:embeddedFont>
      <p:font typeface="Play" panose="020B060402020202020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ik7JAlvIAp9MTSsfukriV+6Frl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63A74-B6D9-D569-C281-13A70660D5C9}" v="2308" dt="2026-03-22T00:11:30.529"/>
  </p1510:revLst>
</p1510:revInfo>
</file>

<file path=ppt/tableStyles.xml><?xml version="1.0" encoding="utf-8"?>
<a:tblStyleLst xmlns:a="http://schemas.openxmlformats.org/drawingml/2006/main" def="{2EEB4BC5-982B-4583-96C0-76F5691ED5F3}">
  <a:tblStyle styleId="{2EEB4BC5-982B-4583-96C0-76F5691ED5F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70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_USUARIO\Desktop\DIA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="1"/>
              <a:t>DIA LECTURA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Hoja1!$D$5</c:f>
              <c:strCache>
                <c:ptCount val="1"/>
                <c:pt idx="0">
                  <c:v>Nivel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Hoja1!$E$3:$F$4</c:f>
              <c:strCache>
                <c:ptCount val="2"/>
                <c:pt idx="0">
                  <c:v>I° Medio</c:v>
                </c:pt>
                <c:pt idx="1">
                  <c:v>II° Medio</c:v>
                </c:pt>
              </c:strCache>
            </c:strRef>
          </c:cat>
          <c:val>
            <c:numRef>
              <c:f>Hoja1!$E$5:$F$5</c:f>
              <c:numCache>
                <c:formatCode>General</c:formatCode>
                <c:ptCount val="2"/>
                <c:pt idx="0">
                  <c:v>34.29</c:v>
                </c:pt>
                <c:pt idx="1">
                  <c:v>30.95</c:v>
                </c:pt>
              </c:numCache>
            </c:numRef>
          </c:val>
        </c:ser>
        <c:ser>
          <c:idx val="1"/>
          <c:order val="1"/>
          <c:tx>
            <c:strRef>
              <c:f>Hoja1!$D$6</c:f>
              <c:strCache>
                <c:ptCount val="1"/>
                <c:pt idx="0">
                  <c:v>Nivel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Hoja1!$E$3:$F$4</c:f>
              <c:strCache>
                <c:ptCount val="2"/>
                <c:pt idx="0">
                  <c:v>I° Medio</c:v>
                </c:pt>
                <c:pt idx="1">
                  <c:v>II° Medio</c:v>
                </c:pt>
              </c:strCache>
            </c:strRef>
          </c:cat>
          <c:val>
            <c:numRef>
              <c:f>Hoja1!$E$6:$F$6</c:f>
              <c:numCache>
                <c:formatCode>General</c:formatCode>
                <c:ptCount val="2"/>
                <c:pt idx="0">
                  <c:v>54.28</c:v>
                </c:pt>
                <c:pt idx="1">
                  <c:v>64.290000000000006</c:v>
                </c:pt>
              </c:numCache>
            </c:numRef>
          </c:val>
        </c:ser>
        <c:ser>
          <c:idx val="2"/>
          <c:order val="2"/>
          <c:tx>
            <c:strRef>
              <c:f>Hoja1!$D$7</c:f>
              <c:strCache>
                <c:ptCount val="1"/>
                <c:pt idx="0">
                  <c:v>Nivel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Hoja1!$E$3:$F$4</c:f>
              <c:strCache>
                <c:ptCount val="2"/>
                <c:pt idx="0">
                  <c:v>I° Medio</c:v>
                </c:pt>
                <c:pt idx="1">
                  <c:v>II° Medio</c:v>
                </c:pt>
              </c:strCache>
            </c:strRef>
          </c:cat>
          <c:val>
            <c:numRef>
              <c:f>Hoja1!$E$7:$F$7</c:f>
              <c:numCache>
                <c:formatCode>General</c:formatCode>
                <c:ptCount val="2"/>
                <c:pt idx="0">
                  <c:v>11.43</c:v>
                </c:pt>
                <c:pt idx="1">
                  <c:v>4.76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303315456"/>
        <c:axId val="-1303324160"/>
        <c:axId val="0"/>
      </c:bar3DChart>
      <c:catAx>
        <c:axId val="-130331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303324160"/>
        <c:crosses val="autoZero"/>
        <c:auto val="1"/>
        <c:lblAlgn val="ctr"/>
        <c:lblOffset val="100"/>
        <c:noMultiLvlLbl val="0"/>
      </c:catAx>
      <c:valAx>
        <c:axId val="-130332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303315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="1"/>
              <a:t>DIA MATEMATICA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Hoja1!$D$12</c:f>
              <c:strCache>
                <c:ptCount val="1"/>
                <c:pt idx="0">
                  <c:v>Nivel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Hoja1!$E$10:$F$11</c:f>
              <c:strCache>
                <c:ptCount val="2"/>
                <c:pt idx="0">
                  <c:v>I° Medio</c:v>
                </c:pt>
                <c:pt idx="1">
                  <c:v>II° Medio</c:v>
                </c:pt>
              </c:strCache>
            </c:strRef>
          </c:cat>
          <c:val>
            <c:numRef>
              <c:f>Hoja1!$E$12:$F$12</c:f>
              <c:numCache>
                <c:formatCode>General</c:formatCode>
                <c:ptCount val="2"/>
                <c:pt idx="0">
                  <c:v>96.97</c:v>
                </c:pt>
                <c:pt idx="1">
                  <c:v>71.430000000000007</c:v>
                </c:pt>
              </c:numCache>
            </c:numRef>
          </c:val>
        </c:ser>
        <c:ser>
          <c:idx val="1"/>
          <c:order val="1"/>
          <c:tx>
            <c:strRef>
              <c:f>Hoja1!$D$13</c:f>
              <c:strCache>
                <c:ptCount val="1"/>
                <c:pt idx="0">
                  <c:v>Nivel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Hoja1!$E$10:$F$11</c:f>
              <c:strCache>
                <c:ptCount val="2"/>
                <c:pt idx="0">
                  <c:v>I° Medio</c:v>
                </c:pt>
                <c:pt idx="1">
                  <c:v>II° Medio</c:v>
                </c:pt>
              </c:strCache>
            </c:strRef>
          </c:cat>
          <c:val>
            <c:numRef>
              <c:f>Hoja1!$E$13:$F$13</c:f>
              <c:numCache>
                <c:formatCode>General</c:formatCode>
                <c:ptCount val="2"/>
                <c:pt idx="0">
                  <c:v>3.03</c:v>
                </c:pt>
                <c:pt idx="1">
                  <c:v>28.57</c:v>
                </c:pt>
              </c:numCache>
            </c:numRef>
          </c:val>
        </c:ser>
        <c:ser>
          <c:idx val="2"/>
          <c:order val="2"/>
          <c:tx>
            <c:strRef>
              <c:f>Hoja1!$D$14</c:f>
              <c:strCache>
                <c:ptCount val="1"/>
                <c:pt idx="0">
                  <c:v>Nivel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Hoja1!$E$10:$F$11</c:f>
              <c:strCache>
                <c:ptCount val="2"/>
                <c:pt idx="0">
                  <c:v>I° Medio</c:v>
                </c:pt>
                <c:pt idx="1">
                  <c:v>II° Medio</c:v>
                </c:pt>
              </c:strCache>
            </c:strRef>
          </c:cat>
          <c:val>
            <c:numRef>
              <c:f>Hoja1!$E$14:$F$14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303310560"/>
        <c:axId val="-1303314368"/>
        <c:axId val="0"/>
      </c:bar3DChart>
      <c:catAx>
        <c:axId val="-130331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303314368"/>
        <c:crosses val="autoZero"/>
        <c:auto val="1"/>
        <c:lblAlgn val="ctr"/>
        <c:lblOffset val="100"/>
        <c:noMultiLvlLbl val="0"/>
      </c:catAx>
      <c:valAx>
        <c:axId val="-130331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303310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="1"/>
              <a:t>ESTÁNDARES DE APRENDIZAJE</a:t>
            </a:r>
            <a:r>
              <a:rPr lang="es-CL" b="1" baseline="0"/>
              <a:t> LECTURA</a:t>
            </a:r>
            <a:endParaRPr lang="es-CL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DATOS!$Q$15</c:f>
              <c:strCache>
                <c:ptCount val="1"/>
                <c:pt idx="0">
                  <c:v>Nivel Adecuado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DATOS!$R$14:$X$14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DATOS!$R$15:$X$15</c:f>
              <c:numCache>
                <c:formatCode>General</c:formatCode>
                <c:ptCount val="7"/>
                <c:pt idx="1">
                  <c:v>16.3</c:v>
                </c:pt>
                <c:pt idx="2">
                  <c:v>4.2</c:v>
                </c:pt>
                <c:pt idx="3">
                  <c:v>17.100000000000001</c:v>
                </c:pt>
                <c:pt idx="4">
                  <c:v>8.6</c:v>
                </c:pt>
                <c:pt idx="5">
                  <c:v>6.4</c:v>
                </c:pt>
                <c:pt idx="6">
                  <c:v>13.2</c:v>
                </c:pt>
              </c:numCache>
            </c:numRef>
          </c:val>
        </c:ser>
        <c:ser>
          <c:idx val="1"/>
          <c:order val="1"/>
          <c:tx>
            <c:strRef>
              <c:f>DATOS!$Q$16</c:f>
              <c:strCache>
                <c:ptCount val="1"/>
                <c:pt idx="0">
                  <c:v>Nivel Elemental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DATOS!$R$14:$X$14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DATOS!$R$16:$X$16</c:f>
              <c:numCache>
                <c:formatCode>General</c:formatCode>
                <c:ptCount val="7"/>
                <c:pt idx="1">
                  <c:v>16.3</c:v>
                </c:pt>
                <c:pt idx="2">
                  <c:v>22.9</c:v>
                </c:pt>
                <c:pt idx="3">
                  <c:v>11.4</c:v>
                </c:pt>
                <c:pt idx="4">
                  <c:v>27.6</c:v>
                </c:pt>
                <c:pt idx="5">
                  <c:v>17</c:v>
                </c:pt>
                <c:pt idx="6">
                  <c:v>23.7</c:v>
                </c:pt>
              </c:numCache>
            </c:numRef>
          </c:val>
        </c:ser>
        <c:ser>
          <c:idx val="2"/>
          <c:order val="2"/>
          <c:tx>
            <c:strRef>
              <c:f>DATOS!$Q$17</c:f>
              <c:strCache>
                <c:ptCount val="1"/>
                <c:pt idx="0">
                  <c:v>Nivel Insuficiente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DATOS!$R$14:$X$14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DATOS!$R$17:$X$17</c:f>
              <c:numCache>
                <c:formatCode>General</c:formatCode>
                <c:ptCount val="7"/>
                <c:pt idx="1">
                  <c:v>67.3</c:v>
                </c:pt>
                <c:pt idx="2">
                  <c:v>72.900000000000006</c:v>
                </c:pt>
                <c:pt idx="3">
                  <c:v>71.400000000000006</c:v>
                </c:pt>
                <c:pt idx="4">
                  <c:v>63.8</c:v>
                </c:pt>
                <c:pt idx="5">
                  <c:v>76.599999999999994</c:v>
                </c:pt>
                <c:pt idx="6">
                  <c:v>63.2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303317088"/>
        <c:axId val="-1303316544"/>
        <c:axId val="0"/>
      </c:bar3DChart>
      <c:catAx>
        <c:axId val="-130331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303316544"/>
        <c:crosses val="autoZero"/>
        <c:auto val="1"/>
        <c:lblAlgn val="ctr"/>
        <c:lblOffset val="100"/>
        <c:noMultiLvlLbl val="0"/>
      </c:catAx>
      <c:valAx>
        <c:axId val="-13033165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30331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b="1"/>
              <a:t>ESTÁNDARES DE APRENDIZAJE</a:t>
            </a:r>
            <a:r>
              <a:rPr lang="es-CL" b="1" baseline="0"/>
              <a:t> MATEMÁTICA</a:t>
            </a:r>
            <a:endParaRPr lang="es-CL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DATOS!$AJ$15</c:f>
              <c:strCache>
                <c:ptCount val="1"/>
                <c:pt idx="0">
                  <c:v>Nivel Adecuado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DATOS!$AK$14:$AQ$14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DATOS!$AK$15:$AQ$15</c:f>
              <c:numCache>
                <c:formatCode>General</c:formatCode>
                <c:ptCount val="7"/>
                <c:pt idx="1">
                  <c:v>7.6</c:v>
                </c:pt>
                <c:pt idx="2">
                  <c:v>0</c:v>
                </c:pt>
                <c:pt idx="3">
                  <c:v>3.3</c:v>
                </c:pt>
                <c:pt idx="4">
                  <c:v>8.1</c:v>
                </c:pt>
                <c:pt idx="5">
                  <c:v>0</c:v>
                </c:pt>
                <c:pt idx="6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DATOS!$AJ$16</c:f>
              <c:strCache>
                <c:ptCount val="1"/>
                <c:pt idx="0">
                  <c:v>Nivel Elemental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DATOS!$AK$14:$AQ$14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DATOS!$AK$16:$AQ$16</c:f>
              <c:numCache>
                <c:formatCode>General</c:formatCode>
                <c:ptCount val="7"/>
                <c:pt idx="1">
                  <c:v>15.2</c:v>
                </c:pt>
                <c:pt idx="2">
                  <c:v>15.7</c:v>
                </c:pt>
                <c:pt idx="3">
                  <c:v>30</c:v>
                </c:pt>
                <c:pt idx="4">
                  <c:v>22.6</c:v>
                </c:pt>
                <c:pt idx="5">
                  <c:v>13.6</c:v>
                </c:pt>
                <c:pt idx="6">
                  <c:v>25.6</c:v>
                </c:pt>
              </c:numCache>
            </c:numRef>
          </c:val>
        </c:ser>
        <c:ser>
          <c:idx val="2"/>
          <c:order val="2"/>
          <c:tx>
            <c:strRef>
              <c:f>DATOS!$AJ$17</c:f>
              <c:strCache>
                <c:ptCount val="1"/>
                <c:pt idx="0">
                  <c:v>Nivel Insuficiente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DATOS!$AK$14:$AQ$14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DATOS!$AK$17:$AQ$17</c:f>
              <c:numCache>
                <c:formatCode>General</c:formatCode>
                <c:ptCount val="7"/>
                <c:pt idx="1">
                  <c:v>77.3</c:v>
                </c:pt>
                <c:pt idx="2">
                  <c:v>84.3</c:v>
                </c:pt>
                <c:pt idx="3">
                  <c:v>66.7</c:v>
                </c:pt>
                <c:pt idx="4">
                  <c:v>69.400000000000006</c:v>
                </c:pt>
                <c:pt idx="5">
                  <c:v>86.4</c:v>
                </c:pt>
                <c:pt idx="6">
                  <c:v>72.099999999999994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303321984"/>
        <c:axId val="-1303314912"/>
        <c:axId val="0"/>
      </c:bar3DChart>
      <c:catAx>
        <c:axId val="-130332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303314912"/>
        <c:crosses val="autoZero"/>
        <c:auto val="1"/>
        <c:lblAlgn val="ctr"/>
        <c:lblOffset val="100"/>
        <c:noMultiLvlLbl val="0"/>
      </c:catAx>
      <c:valAx>
        <c:axId val="-13033149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30332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8407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1124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="" xmlns:a16="http://schemas.microsoft.com/office/drawing/2014/main" id="{ED7DC628-4898-F4CD-097A-27D9316B2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b5bf7c8a0_0_50:notes">
            <a:extLst>
              <a:ext uri="{FF2B5EF4-FFF2-40B4-BE49-F238E27FC236}">
                <a16:creationId xmlns="" xmlns:a16="http://schemas.microsoft.com/office/drawing/2014/main" id="{B6A3302F-E8D4-BB64-3B77-B0C2249D55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33b5bf7c8a0_0_50:notes">
            <a:extLst>
              <a:ext uri="{FF2B5EF4-FFF2-40B4-BE49-F238E27FC236}">
                <a16:creationId xmlns="" xmlns:a16="http://schemas.microsoft.com/office/drawing/2014/main" id="{CD325C9E-7C7D-6E1C-F852-011A602937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4604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5831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b5bf7c8a0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33b5bf7c8a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0024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b5bf7c8a0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33b5bf7c8a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4431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b5bf7c8a0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33b5bf7c8a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9723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b5bf7c8a0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33b5bf7c8a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4780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b5bf7c8a0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33b5bf7c8a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4498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b5bf7c8a0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33b5bf7c8a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4947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123990c6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123990c6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1688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123990c6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123990c6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23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4210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b5bf7c8a0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33b5bf7c8a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8212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b5bf7c8a0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33b5bf7c8a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1244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b5bf7c8a0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33b5bf7c8a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1441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b5bf7c8a0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33b5bf7c8a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0006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9872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3b5bf7c8a0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33b5bf7c8a0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92504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8804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9120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4435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934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b5bf7c8a0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33b5bf7c8a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3294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3b5bf7c8a0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33b5bf7c8a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36303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3b5bf7c8a0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33b5bf7c8a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80732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3b5bf7c8a0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33b5bf7c8a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12213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69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3b5bf7c8a0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5" name="Google Shape;335;g33b5bf7c8a0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82779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782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b5bf7c8a0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33b5bf7c8a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514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118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b5bf7c8a0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33b5bf7c8a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4893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1479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b5bf7c8a0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33b5bf7c8a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709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="" xmlns:a16="http://schemas.microsoft.com/office/drawing/2014/main" id="{274DDB94-2AC1-7DF4-3467-842C9CC25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b5bf7c8a0_0_50:notes">
            <a:extLst>
              <a:ext uri="{FF2B5EF4-FFF2-40B4-BE49-F238E27FC236}">
                <a16:creationId xmlns="" xmlns:a16="http://schemas.microsoft.com/office/drawing/2014/main" id="{27EC7593-FE33-CF59-438A-3C484E7027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33b5bf7c8a0_0_50:notes">
            <a:extLst>
              <a:ext uri="{FF2B5EF4-FFF2-40B4-BE49-F238E27FC236}">
                <a16:creationId xmlns="" xmlns:a16="http://schemas.microsoft.com/office/drawing/2014/main" id="{455C9E59-9744-BF08-601E-ECD470B23D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747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31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rgbClr val="0F4861">
                  <a:alpha val="44313"/>
                </a:srgbClr>
              </a:gs>
              <a:gs pos="100000">
                <a:srgbClr val="000000">
                  <a:alpha val="28235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100000">
                <a:srgbClr val="000000">
                  <a:alpha val="40392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sz="4800" b="1" dirty="0">
                <a:solidFill>
                  <a:srgbClr val="FFFFFF"/>
                </a:solidFill>
              </a:rPr>
              <a:t>CUENTA PÚBLICA 2025 </a:t>
            </a:r>
            <a:endParaRPr b="1" dirty="0"/>
          </a:p>
        </p:txBody>
      </p:sp>
      <p:sp>
        <p:nvSpPr>
          <p:cNvPr id="93" name="Google Shape;93;p1"/>
          <p:cNvSpPr/>
          <p:nvPr/>
        </p:nvSpPr>
        <p:spPr>
          <a:xfrm rot="-54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rgbClr val="156082">
                  <a:alpha val="23529"/>
                </a:srgbClr>
              </a:gs>
              <a:gs pos="78000">
                <a:srgbClr val="0A3041">
                  <a:alpha val="0"/>
                </a:srgbClr>
              </a:gs>
              <a:gs pos="100000">
                <a:srgbClr val="0A3041">
                  <a:alpha val="0"/>
                </a:srgbClr>
              </a:gs>
            </a:gsLst>
            <a:lin ang="10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s-CL" b="1" dirty="0">
                <a:solidFill>
                  <a:srgbClr val="FFFFFF"/>
                </a:solidFill>
              </a:rPr>
              <a:t>Liceo Confederación Suiza</a:t>
            </a:r>
            <a:endParaRPr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>
                <a:solidFill>
                  <a:srgbClr val="7F7F7F"/>
                </a:solidFill>
              </a:rPr>
              <a:t>cuenta pública 2025 </a:t>
            </a:r>
            <a:endParaRPr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1975" y="5183375"/>
            <a:ext cx="851225" cy="10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8;p1" descr="Logotipo&#10;&#10;El contenido generado por IA puede ser incorrecto.">
            <a:extLst>
              <a:ext uri="{FF2B5EF4-FFF2-40B4-BE49-F238E27FC236}">
                <a16:creationId xmlns="" xmlns:a16="http://schemas.microsoft.com/office/drawing/2014/main" id="{D590DA20-3A11-BB40-E4BC-147CD3DAE9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552" y="1603019"/>
            <a:ext cx="2792758" cy="3673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>
          <a:extLst>
            <a:ext uri="{FF2B5EF4-FFF2-40B4-BE49-F238E27FC236}">
              <a16:creationId xmlns="" xmlns:a16="http://schemas.microsoft.com/office/drawing/2014/main" id="{F35D960A-0EE8-AB1B-59B8-C9BD93368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b5bf7c8a0_0_50">
            <a:extLst>
              <a:ext uri="{FF2B5EF4-FFF2-40B4-BE49-F238E27FC236}">
                <a16:creationId xmlns="" xmlns:a16="http://schemas.microsoft.com/office/drawing/2014/main" id="{F0BE9BCC-6026-23DD-A7EC-D2845CD03935}"/>
              </a:ext>
            </a:extLst>
          </p:cNvPr>
          <p:cNvSpPr/>
          <p:nvPr/>
        </p:nvSpPr>
        <p:spPr>
          <a:xfrm rot="-5400000">
            <a:off x="4844852" y="-489153"/>
            <a:ext cx="2502300" cy="12192000"/>
          </a:xfrm>
          <a:prstGeom prst="rect">
            <a:avLst/>
          </a:prstGeom>
          <a:gradFill>
            <a:gsLst>
              <a:gs pos="0">
                <a:srgbClr val="156082">
                  <a:alpha val="23529"/>
                </a:srgbClr>
              </a:gs>
              <a:gs pos="78000">
                <a:srgbClr val="0A3041">
                  <a:alpha val="0"/>
                </a:srgbClr>
              </a:gs>
              <a:gs pos="100000">
                <a:srgbClr val="0A3041">
                  <a:alpha val="0"/>
                </a:srgbClr>
              </a:gs>
            </a:gsLst>
            <a:lin ang="102001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3b5bf7c8a0_0_50">
            <a:extLst>
              <a:ext uri="{FF2B5EF4-FFF2-40B4-BE49-F238E27FC236}">
                <a16:creationId xmlns="" xmlns:a16="http://schemas.microsoft.com/office/drawing/2014/main" id="{542A2848-E71E-9C22-1DB2-5E2BC371C51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934197" y="158866"/>
            <a:ext cx="10191134" cy="9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sz="2000" b="1">
                <a:solidFill>
                  <a:srgbClr val="0E69B4"/>
                </a:solidFill>
                <a:highlight>
                  <a:srgbClr val="FFFFFF"/>
                </a:highlight>
                <a:ea typeface="Calibri"/>
              </a:rPr>
              <a:t>Asistencia mensual SIGE</a:t>
            </a:r>
            <a:endParaRPr lang="es-CL" sz="2000" b="1">
              <a:solidFill>
                <a:srgbClr val="0E69B4"/>
              </a:solidFill>
              <a:highlight>
                <a:srgbClr val="FFFFFF"/>
              </a:highlight>
              <a:ea typeface="Calibri"/>
            </a:endParaRPr>
          </a:p>
          <a:p>
            <a:r>
              <a:rPr lang="es-ES" sz="2000" b="1">
                <a:solidFill>
                  <a:srgbClr val="44536A"/>
                </a:solidFill>
                <a:highlight>
                  <a:srgbClr val="FFFFFF"/>
                </a:highlight>
                <a:ea typeface="Calibri"/>
              </a:rPr>
              <a:t>Base de datos: Asistencia declarada mensual por año. Fuente: SIGE</a:t>
            </a:r>
            <a:endParaRPr lang="es-CL" sz="2000" b="1">
              <a:solidFill>
                <a:srgbClr val="44536A"/>
              </a:solidFill>
              <a:highlight>
                <a:srgbClr val="C6C6C6"/>
              </a:highlight>
              <a:ea typeface="Calibri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CL" dirty="0"/>
          </a:p>
        </p:txBody>
      </p:sp>
      <p:pic>
        <p:nvPicPr>
          <p:cNvPr id="9" name="Imagen 8" descr="Group 266, Objeto agrupado">
            <a:extLst>
              <a:ext uri="{FF2B5EF4-FFF2-40B4-BE49-F238E27FC236}">
                <a16:creationId xmlns="" xmlns:a16="http://schemas.microsoft.com/office/drawing/2014/main" id="{6D3D9150-1AFF-3792-C0F2-76E5634EC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7" y="5480332"/>
            <a:ext cx="11123081" cy="657225"/>
          </a:xfrm>
          <a:prstGeom prst="rect">
            <a:avLst/>
          </a:prstGeom>
        </p:spPr>
      </p:pic>
      <p:pic>
        <p:nvPicPr>
          <p:cNvPr id="25" name="Imagen 24" descr="Textbox 273, Cuadro de texto">
            <a:extLst>
              <a:ext uri="{FF2B5EF4-FFF2-40B4-BE49-F238E27FC236}">
                <a16:creationId xmlns="" xmlns:a16="http://schemas.microsoft.com/office/drawing/2014/main" id="{B9A8FA9F-3122-B813-A75E-C19CCEA7F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15" y="1124078"/>
            <a:ext cx="11019482" cy="414846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A10DB279-E248-6993-F5B3-9B8FBD24D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1181717" y="1259073"/>
            <a:ext cx="933317" cy="58689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D00395A6-295C-1B43-2AD6-85C05120C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621" y="2213582"/>
            <a:ext cx="862080" cy="54044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A1D4B2D4-9EF9-BB80-6F51-BABC75B3F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416" y="3431609"/>
            <a:ext cx="945587" cy="46737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="" xmlns:a16="http://schemas.microsoft.com/office/drawing/2014/main" id="{6B600C3C-9958-E6BF-F30B-A140032A4A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4098" y="4461744"/>
            <a:ext cx="850727" cy="4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/>
          <p:nvPr/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rgbClr val="0F4861">
                  <a:alpha val="44313"/>
                </a:srgbClr>
              </a:gs>
              <a:gs pos="100000">
                <a:srgbClr val="000000">
                  <a:alpha val="28235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/>
          <p:nvPr/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100000">
                <a:srgbClr val="000000">
                  <a:alpha val="40392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lay"/>
              <a:buNone/>
            </a:pPr>
            <a:r>
              <a:rPr lang="es-CL" sz="3200" b="1" u="sng" dirty="0">
                <a:solidFill>
                  <a:srgbClr val="FFFFFF"/>
                </a:solidFill>
                <a:sym typeface="Play"/>
              </a:rPr>
              <a:t>PLAN DE MEJORAMIENTO EDUCATIVO (PME)</a:t>
            </a:r>
            <a:endParaRPr b="1" u="sng" dirty="0"/>
          </a:p>
        </p:txBody>
      </p:sp>
      <p:sp>
        <p:nvSpPr>
          <p:cNvPr id="210" name="Google Shape;210;p6"/>
          <p:cNvSpPr/>
          <p:nvPr/>
        </p:nvSpPr>
        <p:spPr>
          <a:xfrm rot="-54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rgbClr val="156082">
                  <a:alpha val="23529"/>
                </a:srgbClr>
              </a:gs>
              <a:gs pos="78000">
                <a:srgbClr val="0A3041">
                  <a:alpha val="0"/>
                </a:srgbClr>
              </a:gs>
              <a:gs pos="100000">
                <a:srgbClr val="0A3041">
                  <a:alpha val="0"/>
                </a:srgbClr>
              </a:gs>
            </a:gsLst>
            <a:lin ang="10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6" descr="Daily Calend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1874" y="2108877"/>
            <a:ext cx="2654533" cy="2654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cuenta pública </a:t>
            </a:r>
            <a:r>
              <a:rPr lang="es-CL" dirty="0" smtClean="0"/>
              <a:t>2025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51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b5bf7c8a0_0_63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3b5bf7c8a0_0_63"/>
          <p:cNvSpPr/>
          <p:nvPr/>
        </p:nvSpPr>
        <p:spPr>
          <a:xfrm rot="5400000" flipH="1">
            <a:off x="-2298201" y="1680450"/>
            <a:ext cx="6875700" cy="34971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3b5bf7c8a0_0_63"/>
          <p:cNvSpPr txBox="1">
            <a:spLocks noGrp="1"/>
          </p:cNvSpPr>
          <p:nvPr>
            <p:ph type="title"/>
          </p:nvPr>
        </p:nvSpPr>
        <p:spPr>
          <a:xfrm>
            <a:off x="-606032" y="-3678"/>
            <a:ext cx="3538793" cy="686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algn="ctr">
              <a:buClr>
                <a:srgbClr val="FFFFFF"/>
              </a:buClr>
              <a:buSzPts val="4000"/>
            </a:pPr>
            <a:r>
              <a:rPr lang="es-CL" sz="4000" b="1" u="sng" dirty="0">
                <a:solidFill>
                  <a:srgbClr val="FFFFFF"/>
                </a:solidFill>
              </a:rPr>
              <a:t>PME 2025 </a:t>
            </a:r>
            <a:r>
              <a:rPr lang="es-CL" sz="4000" dirty="0">
                <a:solidFill>
                  <a:srgbClr val="FFFFFF"/>
                </a:solidFill>
              </a:rPr>
              <a:t>  </a:t>
            </a:r>
            <a:br>
              <a:rPr lang="es-CL" sz="4000" dirty="0">
                <a:solidFill>
                  <a:srgbClr val="FFFFFF"/>
                </a:solidFill>
              </a:rPr>
            </a:br>
            <a: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lang="es-CL" sz="2800" dirty="0">
                <a:latin typeface="Arial"/>
                <a:cs typeface="Arial"/>
              </a:rPr>
              <a:t/>
            </a:r>
            <a:br>
              <a:rPr lang="es-CL" sz="2800" dirty="0">
                <a:latin typeface="Arial"/>
                <a:cs typeface="Arial"/>
              </a:rPr>
            </a:br>
            <a:r>
              <a:rPr lang="es-CL" sz="2800" dirty="0" smtClean="0">
                <a:latin typeface="Arial"/>
                <a:cs typeface="Arial"/>
              </a:rPr>
              <a:t/>
            </a:r>
            <a:br>
              <a:rPr lang="es-CL" sz="2800" dirty="0" smtClean="0">
                <a:latin typeface="Arial"/>
                <a:cs typeface="Arial"/>
              </a:rPr>
            </a:br>
            <a:r>
              <a:rPr lang="es-CL" sz="2800" dirty="0">
                <a:latin typeface="Arial"/>
                <a:cs typeface="Arial"/>
              </a:rPr>
              <a:t/>
            </a:r>
            <a:br>
              <a:rPr lang="es-CL" sz="2800" dirty="0">
                <a:latin typeface="Arial"/>
                <a:cs typeface="Arial"/>
              </a:rPr>
            </a:br>
            <a:r>
              <a:rPr lang="es-CL" sz="2800" dirty="0" smtClean="0">
                <a:latin typeface="Arial"/>
                <a:cs typeface="Arial"/>
              </a:rPr>
              <a:t/>
            </a:r>
            <a:br>
              <a:rPr lang="es-CL" sz="2800" dirty="0" smtClean="0">
                <a:latin typeface="Arial"/>
                <a:cs typeface="Arial"/>
              </a:rPr>
            </a:br>
            <a:r>
              <a:rPr lang="es-CL" sz="2800" dirty="0">
                <a:latin typeface="Arial"/>
                <a:cs typeface="Arial"/>
              </a:rPr>
              <a:t/>
            </a:r>
            <a:br>
              <a:rPr lang="es-CL" sz="2800" dirty="0">
                <a:latin typeface="Arial"/>
                <a:cs typeface="Arial"/>
              </a:rPr>
            </a:br>
            <a:r>
              <a:rPr lang="es-CL" sz="2800" dirty="0" smtClean="0">
                <a:latin typeface="Arial"/>
                <a:cs typeface="Arial"/>
              </a:rPr>
              <a:t/>
            </a:r>
            <a:br>
              <a:rPr lang="es-CL" sz="2800" dirty="0" smtClean="0">
                <a:latin typeface="Arial"/>
                <a:cs typeface="Arial"/>
              </a:rPr>
            </a:br>
            <a:r>
              <a:rPr lang="es-CL" sz="2800" dirty="0">
                <a:latin typeface="Arial"/>
                <a:cs typeface="Arial"/>
              </a:rPr>
              <a:t/>
            </a:r>
            <a:br>
              <a:rPr lang="es-CL" sz="2800" dirty="0">
                <a:latin typeface="Arial"/>
                <a:cs typeface="Arial"/>
              </a:rPr>
            </a:br>
            <a:r>
              <a:rPr lang="es-CL" sz="2800" dirty="0" smtClean="0">
                <a:latin typeface="Arial"/>
                <a:cs typeface="Arial"/>
              </a:rPr>
              <a:t/>
            </a:r>
            <a:br>
              <a:rPr lang="es-CL" sz="2800" dirty="0" smtClean="0">
                <a:latin typeface="Arial"/>
                <a:cs typeface="Arial"/>
              </a:rPr>
            </a:br>
            <a:r>
              <a:rPr lang="es-CL" sz="2800" b="1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s-CL" sz="2800" b="1" dirty="0">
                <a:solidFill>
                  <a:srgbClr val="FFFFFF"/>
                </a:solidFill>
                <a:latin typeface="Arial"/>
                <a:cs typeface="Arial"/>
              </a:rPr>
              <a:t>GESTIÓN PEDAGÓGICA</a:t>
            </a:r>
            <a:br>
              <a:rPr lang="es-CL" sz="28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>
                <a:latin typeface="Arial"/>
                <a:cs typeface="Arial"/>
              </a:rPr>
              <a:t/>
            </a:r>
            <a:br>
              <a:rPr lang="es-CL" sz="2800" dirty="0">
                <a:latin typeface="Arial"/>
                <a:cs typeface="Arial"/>
              </a:rPr>
            </a:br>
            <a:r>
              <a:rPr lang="es-CL" sz="4000" dirty="0">
                <a:solidFill>
                  <a:srgbClr val="FFFFFF"/>
                </a:solidFill>
              </a:rPr>
              <a:t>  </a:t>
            </a:r>
            <a:endParaRPr lang="es-ES" dirty="0"/>
          </a:p>
        </p:txBody>
      </p:sp>
      <p:graphicFrame>
        <p:nvGraphicFramePr>
          <p:cNvPr id="192" name="Google Shape;192;g33b5bf7c8a0_0_63"/>
          <p:cNvGraphicFramePr/>
          <p:nvPr>
            <p:extLst>
              <p:ext uri="{D42A27DB-BD31-4B8C-83A1-F6EECF244321}">
                <p14:modId xmlns:p14="http://schemas.microsoft.com/office/powerpoint/2010/main" val="396344951"/>
              </p:ext>
            </p:extLst>
          </p:nvPr>
        </p:nvGraphicFramePr>
        <p:xfrm>
          <a:off x="2938825" y="-8850"/>
          <a:ext cx="8933243" cy="6739105"/>
        </p:xfrm>
        <a:graphic>
          <a:graphicData uri="http://schemas.openxmlformats.org/drawingml/2006/table">
            <a:tbl>
              <a:tblPr>
                <a:noFill/>
                <a:tableStyleId>{2EEB4BC5-982B-4583-96C0-76F5691ED5F3}</a:tableStyleId>
              </a:tblPr>
              <a:tblGrid>
                <a:gridCol w="25834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14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35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CL" sz="2400" b="1" u="none" strike="noStrike" cap="none" dirty="0">
                          <a:latin typeface="Arial"/>
                          <a:cs typeface="Arial"/>
                        </a:rPr>
                        <a:t>Acciones</a:t>
                      </a:r>
                      <a:endParaRPr sz="2400" b="1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Arial"/>
                        <a:buNone/>
                      </a:pPr>
                      <a:r>
                        <a:rPr lang="es-CL" sz="2400" b="1" u="none" strike="noStrike" cap="none">
                          <a:latin typeface="Arial"/>
                          <a:cs typeface="Arial"/>
                        </a:rPr>
                        <a:t>Resultados</a:t>
                      </a:r>
                      <a:endParaRPr lang="es-ES" sz="2400" b="1" u="none" strike="noStrike" cap="none">
                        <a:latin typeface="Arial"/>
                        <a:cs typeface="Arial"/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CL" sz="2400" b="1" u="none" strike="noStrike" cap="none" dirty="0">
                          <a:latin typeface="Arial"/>
                          <a:cs typeface="Arial"/>
                        </a:rPr>
                        <a:t>Justificaci</a:t>
                      </a:r>
                      <a:r>
                        <a:rPr lang="es-CL" sz="2400" b="1" u="none" strike="noStrike" cap="none">
                          <a:latin typeface="Arial"/>
                          <a:cs typeface="Arial"/>
                        </a:rPr>
                        <a:t>ón</a:t>
                      </a:r>
                      <a:endParaRPr lang="es-CL" sz="2400" b="1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9174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0" i="0" u="none" strike="noStrike" cap="none" noProof="0" dirty="0">
                          <a:latin typeface="Arial"/>
                          <a:cs typeface="Arial"/>
                        </a:rPr>
                        <a:t>Ciclo de talleres de sensibilización para fortalecer la evaluación formativa en el aula.</a:t>
                      </a:r>
                      <a:endParaRPr lang="es-ES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0" i="0" u="none" strike="noStrike" cap="none" noProof="0">
                          <a:latin typeface="Arial"/>
                          <a:cs typeface="Arial"/>
                        </a:rPr>
                        <a:t>Implementado parcialmente (25 a 49%)</a:t>
                      </a:r>
                      <a:endParaRPr lang="es-ES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0" i="0" u="none" strike="noStrike" cap="none" noProof="0"/>
                        <a:t>Ciertas condiciones relacionadas con el tiempo, los recursos humanos y/o materiales o la infraestructura no permitieron la adecuada implementación de la actividad</a:t>
                      </a:r>
                      <a:endParaRPr lang="es-ES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717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0" i="0" u="none" strike="noStrike" cap="none" noProof="0">
                          <a:latin typeface="Arial"/>
                          <a:cs typeface="Arial"/>
                        </a:rPr>
                        <a:t>Retroalimentación </a:t>
                      </a:r>
                      <a:r>
                        <a:rPr lang="es-CL" sz="1800" b="0" i="0" u="none" strike="noStrike" cap="none" noProof="0" dirty="0">
                          <a:latin typeface="Arial"/>
                          <a:cs typeface="Arial"/>
                        </a:rPr>
                        <a:t>pedagógica mediante acompañamiento al aula</a:t>
                      </a:r>
                      <a:endParaRPr lang="es-ES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0" i="0" u="none" strike="noStrike" cap="none" noProof="0">
                          <a:latin typeface="Arial"/>
                          <a:cs typeface="Arial"/>
                        </a:rPr>
                        <a:t>Implementado inicialmente (1% a 24%)</a:t>
                      </a:r>
                      <a:endParaRPr lang="es-ES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0" i="0" u="none" strike="noStrike" cap="none" noProof="0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El nivel de implementación está dentro del curso adecuado en relación a las fechas programadas.</a:t>
                      </a:r>
                      <a:endParaRPr lang="es-ES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2372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0" i="0" u="none" strike="noStrike" cap="none" noProof="0">
                          <a:latin typeface="Arial"/>
                          <a:cs typeface="Arial"/>
                        </a:rPr>
                        <a:t>Fortalecimiento de los procesos pedagógicos</a:t>
                      </a:r>
                      <a:endParaRPr lang="es-ES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dirty="0" smtClean="0"/>
                        <a:t>Implementado de manera adecuada (50% a 74%)</a:t>
                      </a:r>
                      <a:endParaRPr lang="es-CL" sz="1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dirty="0" smtClean="0"/>
                        <a:t>El nivel de implementación está dentro del curso adecuado en relación a las fechas programadas.</a:t>
                      </a:r>
                      <a:endParaRPr lang="es-CL"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0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MX" sz="2000" dirty="0" smtClean="0"/>
                        <a:t>Trabajo colaborativo para optimizar el </a:t>
                      </a:r>
                      <a:r>
                        <a:rPr lang="es-CL" sz="2000" dirty="0" smtClean="0"/>
                        <a:t>tiempo no lectivo</a:t>
                      </a:r>
                      <a:endParaRPr lang="es-CL" sz="19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L" sz="1600" dirty="0" smtClean="0"/>
                        <a:t>Implementado parcialmente (25 a 49%)</a:t>
                      </a:r>
                      <a:endParaRPr lang="es-CL" sz="16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dirty="0" smtClean="0"/>
                        <a:t>El nivel de implementación está dentro del curso adecuado en relación a las fechas programadas</a:t>
                      </a:r>
                      <a:endParaRPr lang="es-CL"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b5bf7c8a0_0_63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3b5bf7c8a0_0_63"/>
          <p:cNvSpPr/>
          <p:nvPr/>
        </p:nvSpPr>
        <p:spPr>
          <a:xfrm rot="5400000" flipH="1">
            <a:off x="-2298201" y="1680450"/>
            <a:ext cx="6875700" cy="34971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3b5bf7c8a0_0_63"/>
          <p:cNvSpPr txBox="1">
            <a:spLocks noGrp="1"/>
          </p:cNvSpPr>
          <p:nvPr>
            <p:ph type="title"/>
          </p:nvPr>
        </p:nvSpPr>
        <p:spPr>
          <a:xfrm>
            <a:off x="-606032" y="-3678"/>
            <a:ext cx="3538793" cy="686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algn="ctr">
              <a:buClr>
                <a:srgbClr val="FFFFFF"/>
              </a:buClr>
              <a:buSzPts val="4000"/>
            </a:pPr>
            <a:r>
              <a:rPr lang="es-CL" sz="4000" b="1" u="sng" dirty="0">
                <a:solidFill>
                  <a:srgbClr val="FFFFFF"/>
                </a:solidFill>
              </a:rPr>
              <a:t>PME 2025 </a:t>
            </a:r>
            <a:r>
              <a:rPr lang="es-CL" sz="4000" dirty="0">
                <a:solidFill>
                  <a:srgbClr val="FFFFFF"/>
                </a:solidFill>
              </a:rPr>
              <a:t>  </a:t>
            </a:r>
            <a:br>
              <a:rPr lang="es-CL" sz="4000" dirty="0">
                <a:solidFill>
                  <a:srgbClr val="FFFFFF"/>
                </a:solidFill>
              </a:rPr>
            </a:br>
            <a: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lang="es-CL" sz="2800" dirty="0">
                <a:latin typeface="Arial"/>
                <a:cs typeface="Arial"/>
              </a:rPr>
              <a:t/>
            </a:r>
            <a:br>
              <a:rPr lang="es-CL" sz="2800" dirty="0">
                <a:latin typeface="Arial"/>
                <a:cs typeface="Arial"/>
              </a:rPr>
            </a:br>
            <a:r>
              <a:rPr lang="es-CL" sz="2800" dirty="0" smtClean="0">
                <a:latin typeface="Arial"/>
                <a:cs typeface="Arial"/>
              </a:rPr>
              <a:t/>
            </a:r>
            <a:br>
              <a:rPr lang="es-CL" sz="2800" dirty="0" smtClean="0">
                <a:latin typeface="Arial"/>
                <a:cs typeface="Arial"/>
              </a:rPr>
            </a:br>
            <a:r>
              <a:rPr lang="es-CL" sz="2800" dirty="0" smtClean="0">
                <a:latin typeface="Arial"/>
                <a:cs typeface="Arial"/>
              </a:rPr>
              <a:t/>
            </a:r>
            <a:br>
              <a:rPr lang="es-CL" sz="2800" dirty="0" smtClean="0">
                <a:latin typeface="Arial"/>
                <a:cs typeface="Arial"/>
              </a:rPr>
            </a:br>
            <a:r>
              <a:rPr lang="es-CL" sz="3100" b="1" dirty="0" smtClean="0">
                <a:solidFill>
                  <a:srgbClr val="FFFFFF"/>
                </a:solidFill>
                <a:latin typeface="Arial"/>
                <a:cs typeface="Arial"/>
              </a:rPr>
              <a:t>-LIDERAZGO</a:t>
            </a:r>
            <a:r>
              <a:rPr lang="es-CL" sz="28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b="1" dirty="0" smtClean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lang="es-CL" sz="3100" b="1" dirty="0" smtClean="0">
                <a:solidFill>
                  <a:srgbClr val="FFFFFF"/>
                </a:solidFill>
                <a:latin typeface="Arial"/>
                <a:cs typeface="Arial"/>
              </a:rPr>
              <a:t>CONVIVENCIA EDUCATIVA</a:t>
            </a:r>
            <a:r>
              <a:rPr lang="es-CL" sz="28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>
                <a:latin typeface="Arial"/>
                <a:cs typeface="Arial"/>
              </a:rPr>
              <a:t/>
            </a:r>
            <a:br>
              <a:rPr lang="es-CL" sz="2800" dirty="0">
                <a:latin typeface="Arial"/>
                <a:cs typeface="Arial"/>
              </a:rPr>
            </a:br>
            <a:r>
              <a:rPr lang="es-CL" sz="4000" dirty="0">
                <a:solidFill>
                  <a:srgbClr val="FFFFFF"/>
                </a:solidFill>
              </a:rPr>
              <a:t>  </a:t>
            </a:r>
            <a:endParaRPr lang="es-ES" dirty="0"/>
          </a:p>
        </p:txBody>
      </p:sp>
      <p:graphicFrame>
        <p:nvGraphicFramePr>
          <p:cNvPr id="192" name="Google Shape;192;g33b5bf7c8a0_0_63"/>
          <p:cNvGraphicFramePr/>
          <p:nvPr>
            <p:extLst>
              <p:ext uri="{D42A27DB-BD31-4B8C-83A1-F6EECF244321}">
                <p14:modId xmlns:p14="http://schemas.microsoft.com/office/powerpoint/2010/main" val="2496475670"/>
              </p:ext>
            </p:extLst>
          </p:nvPr>
        </p:nvGraphicFramePr>
        <p:xfrm>
          <a:off x="2938825" y="-8848"/>
          <a:ext cx="8983544" cy="6638247"/>
        </p:xfrm>
        <a:graphic>
          <a:graphicData uri="http://schemas.openxmlformats.org/drawingml/2006/table">
            <a:tbl>
              <a:tblPr>
                <a:noFill/>
                <a:tableStyleId>{2EEB4BC5-982B-4583-96C0-76F5691ED5F3}</a:tableStyleId>
              </a:tblPr>
              <a:tblGrid>
                <a:gridCol w="2438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66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68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79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CL" sz="2400" b="1" u="none" strike="noStrike" cap="none" dirty="0">
                          <a:latin typeface="Arial"/>
                          <a:cs typeface="Arial"/>
                        </a:rPr>
                        <a:t>Acciones</a:t>
                      </a:r>
                      <a:endParaRPr sz="2400" b="1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Arial"/>
                        <a:buNone/>
                      </a:pPr>
                      <a:r>
                        <a:rPr lang="es-CL" sz="2400" b="1" u="none" strike="noStrike" cap="none">
                          <a:latin typeface="Arial"/>
                          <a:cs typeface="Arial"/>
                        </a:rPr>
                        <a:t>Resultados</a:t>
                      </a:r>
                      <a:endParaRPr lang="es-ES" sz="2400" b="1" u="none" strike="noStrike" cap="none">
                        <a:latin typeface="Arial"/>
                        <a:cs typeface="Arial"/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CL" sz="2400" b="1" u="none" strike="noStrike" cap="none" dirty="0">
                          <a:latin typeface="Arial"/>
                          <a:cs typeface="Arial"/>
                        </a:rPr>
                        <a:t>Justificaci</a:t>
                      </a:r>
                      <a:r>
                        <a:rPr lang="es-CL" sz="2400" b="1" u="none" strike="noStrike" cap="none">
                          <a:latin typeface="Arial"/>
                          <a:cs typeface="Arial"/>
                        </a:rPr>
                        <a:t>ón</a:t>
                      </a:r>
                      <a:endParaRPr lang="es-CL" sz="2400" b="1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862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 smtClean="0"/>
                        <a:t>Entrevistas, monitoreo y seguimiento a la comunidad </a:t>
                      </a:r>
                      <a:endParaRPr lang="es-ES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dirty="0" smtClean="0"/>
                        <a:t>Implementado inicialmente (1% a 24%)</a:t>
                      </a:r>
                      <a:endParaRPr lang="es-ES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 smtClean="0"/>
                        <a:t>El nivel de implementación está dentro del curso adecuado en relación a las fechas programadas.</a:t>
                      </a:r>
                      <a:endParaRPr lang="es-ES"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371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 smtClean="0"/>
                        <a:t>Bienestar laboral y protocolos de acción.</a:t>
                      </a:r>
                      <a:endParaRPr lang="es-ES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dirty="0" smtClean="0"/>
                        <a:t>Implementado inicialmente (1% a 24%)</a:t>
                      </a:r>
                      <a:endParaRPr lang="es-ES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 smtClean="0"/>
                        <a:t>Ciertas condiciones relacionadas con el tiempo, los recursos humanos y/o materiales o la infraestructura no permitieron la adecuada implementación de la actividad.</a:t>
                      </a:r>
                      <a:endParaRPr lang="es-ES"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862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 smtClean="0"/>
                        <a:t>Convivencia para la ciudadanía: diálogo, inclusión y respeto por la diversidad</a:t>
                      </a:r>
                      <a:endParaRPr lang="es-ES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dirty="0" smtClean="0"/>
                        <a:t>Implementado de manera adecuada (50% a 74%)</a:t>
                      </a:r>
                      <a:endParaRPr lang="es-CL" sz="1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dirty="0" smtClean="0"/>
                        <a:t>El nivel de implementación está dentro del curso adecuado en relación a las fechas programadas.</a:t>
                      </a:r>
                      <a:endParaRPr lang="es-CL"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293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MX" sz="1800" dirty="0" smtClean="0"/>
                        <a:t>Plan estratégico de resolución de conflictos </a:t>
                      </a:r>
                      <a:endParaRPr lang="es-CL" sz="1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600" dirty="0" smtClean="0"/>
                        <a:t>Implementado inicialmente (1% a 24%) </a:t>
                      </a:r>
                      <a:endParaRPr lang="es-CL" sz="16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dirty="0" smtClean="0"/>
                        <a:t>El nivel de implementación está dentro del curso adecuado en relación a las fechas programadas.</a:t>
                      </a:r>
                      <a:endParaRPr lang="es-CL"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4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b5bf7c8a0_0_63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3b5bf7c8a0_0_63"/>
          <p:cNvSpPr/>
          <p:nvPr/>
        </p:nvSpPr>
        <p:spPr>
          <a:xfrm rot="5400000" flipH="1">
            <a:off x="-2832296" y="2214545"/>
            <a:ext cx="6875700" cy="2428909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3b5bf7c8a0_0_63"/>
          <p:cNvSpPr txBox="1">
            <a:spLocks noGrp="1"/>
          </p:cNvSpPr>
          <p:nvPr>
            <p:ph type="title"/>
          </p:nvPr>
        </p:nvSpPr>
        <p:spPr>
          <a:xfrm>
            <a:off x="-500333" y="0"/>
            <a:ext cx="2320339" cy="685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algn="ctr">
              <a:buClr>
                <a:srgbClr val="FFFFFF"/>
              </a:buClr>
              <a:buSzPts val="4000"/>
            </a:pPr>
            <a:r>
              <a:rPr lang="es-CL" sz="4000" b="1" u="sng" dirty="0">
                <a:solidFill>
                  <a:srgbClr val="FFFFFF"/>
                </a:solidFill>
              </a:rPr>
              <a:t>PME 2025 </a:t>
            </a:r>
            <a:r>
              <a:rPr lang="es-CL" sz="4000" dirty="0">
                <a:solidFill>
                  <a:srgbClr val="FFFFFF"/>
                </a:solidFill>
              </a:rPr>
              <a:t>  </a:t>
            </a:r>
            <a:br>
              <a:rPr lang="es-CL" sz="4000" dirty="0">
                <a:solidFill>
                  <a:srgbClr val="FFFFFF"/>
                </a:solidFill>
              </a:rPr>
            </a:br>
            <a: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lang="es-CL" sz="2800" dirty="0">
                <a:latin typeface="Arial"/>
                <a:cs typeface="Arial"/>
              </a:rPr>
              <a:t/>
            </a:r>
            <a:br>
              <a:rPr lang="es-CL" sz="2800" dirty="0">
                <a:latin typeface="Arial"/>
                <a:cs typeface="Arial"/>
              </a:rPr>
            </a:br>
            <a:r>
              <a:rPr lang="es-CL" sz="2800" dirty="0" smtClean="0">
                <a:latin typeface="Arial"/>
                <a:cs typeface="Arial"/>
              </a:rPr>
              <a:t/>
            </a:r>
            <a:br>
              <a:rPr lang="es-CL" sz="2800" dirty="0" smtClean="0">
                <a:latin typeface="Arial"/>
                <a:cs typeface="Arial"/>
              </a:rPr>
            </a:br>
            <a:r>
              <a:rPr lang="es-CL" sz="2800" dirty="0">
                <a:latin typeface="Arial"/>
                <a:cs typeface="Arial"/>
              </a:rPr>
              <a:t/>
            </a:r>
            <a:br>
              <a:rPr lang="es-CL" sz="2800" dirty="0">
                <a:latin typeface="Arial"/>
                <a:cs typeface="Arial"/>
              </a:rPr>
            </a:br>
            <a:r>
              <a:rPr lang="es-CL" sz="2800" dirty="0" smtClean="0">
                <a:latin typeface="Arial"/>
                <a:cs typeface="Arial"/>
              </a:rPr>
              <a:t/>
            </a:r>
            <a:br>
              <a:rPr lang="es-CL" sz="2800" dirty="0" smtClean="0">
                <a:latin typeface="Arial"/>
                <a:cs typeface="Arial"/>
              </a:rPr>
            </a:br>
            <a:r>
              <a:rPr lang="es-CL" sz="2800" dirty="0" smtClean="0">
                <a:latin typeface="Arial"/>
                <a:cs typeface="Arial"/>
              </a:rPr>
              <a:t/>
            </a:r>
            <a:br>
              <a:rPr lang="es-CL" sz="2800" dirty="0" smtClean="0">
                <a:latin typeface="Arial"/>
                <a:cs typeface="Arial"/>
              </a:rPr>
            </a:br>
            <a:r>
              <a:rPr lang="es-CL" sz="2800" dirty="0" smtClean="0">
                <a:latin typeface="Arial"/>
                <a:cs typeface="Arial"/>
              </a:rPr>
              <a:t/>
            </a:r>
            <a:br>
              <a:rPr lang="es-CL" sz="2800" dirty="0" smtClean="0">
                <a:latin typeface="Arial"/>
                <a:cs typeface="Arial"/>
              </a:rPr>
            </a:br>
            <a:r>
              <a:rPr lang="es-CL" sz="2800" dirty="0" smtClean="0">
                <a:latin typeface="Arial"/>
                <a:cs typeface="Arial"/>
              </a:rPr>
              <a:t/>
            </a:r>
            <a:br>
              <a:rPr lang="es-CL" sz="2800" dirty="0" smtClean="0">
                <a:latin typeface="Arial"/>
                <a:cs typeface="Arial"/>
              </a:rPr>
            </a:br>
            <a:r>
              <a:rPr lang="es-CL" sz="2800" b="1" dirty="0" smtClean="0">
                <a:solidFill>
                  <a:schemeClr val="bg1"/>
                </a:solidFill>
                <a:latin typeface="Arial"/>
                <a:cs typeface="Arial"/>
              </a:rPr>
              <a:t>GESTIÓN DE RECURSOS</a:t>
            </a:r>
            <a:r>
              <a:rPr lang="es-CL" sz="2800" b="1" dirty="0" smtClean="0">
                <a:latin typeface="Arial"/>
                <a:cs typeface="Arial"/>
              </a:rPr>
              <a:t/>
            </a:r>
            <a:br>
              <a:rPr lang="es-CL" sz="2800" b="1" dirty="0" smtClean="0">
                <a:latin typeface="Arial"/>
                <a:cs typeface="Arial"/>
              </a:rPr>
            </a:br>
            <a:r>
              <a:rPr lang="es-CL" sz="2800" dirty="0" smtClean="0">
                <a:latin typeface="Arial"/>
                <a:cs typeface="Arial"/>
              </a:rPr>
              <a:t/>
            </a:r>
            <a:br>
              <a:rPr lang="es-CL" sz="2800" dirty="0" smtClean="0">
                <a:latin typeface="Arial"/>
                <a:cs typeface="Arial"/>
              </a:rPr>
            </a:br>
            <a: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s-CL" sz="28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2800" dirty="0">
                <a:latin typeface="Arial"/>
                <a:cs typeface="Arial"/>
              </a:rPr>
              <a:t/>
            </a:r>
            <a:br>
              <a:rPr lang="es-CL" sz="2800" dirty="0">
                <a:latin typeface="Arial"/>
                <a:cs typeface="Arial"/>
              </a:rPr>
            </a:br>
            <a:r>
              <a:rPr lang="es-CL" sz="4000" dirty="0">
                <a:solidFill>
                  <a:srgbClr val="FFFFFF"/>
                </a:solidFill>
              </a:rPr>
              <a:t>  </a:t>
            </a:r>
            <a:endParaRPr lang="es-ES" dirty="0"/>
          </a:p>
        </p:txBody>
      </p:sp>
      <p:graphicFrame>
        <p:nvGraphicFramePr>
          <p:cNvPr id="192" name="Google Shape;192;g33b5bf7c8a0_0_63"/>
          <p:cNvGraphicFramePr/>
          <p:nvPr>
            <p:extLst>
              <p:ext uri="{D42A27DB-BD31-4B8C-83A1-F6EECF244321}">
                <p14:modId xmlns:p14="http://schemas.microsoft.com/office/powerpoint/2010/main" val="657266402"/>
              </p:ext>
            </p:extLst>
          </p:nvPr>
        </p:nvGraphicFramePr>
        <p:xfrm>
          <a:off x="1820008" y="52726"/>
          <a:ext cx="10295792" cy="6804728"/>
        </p:xfrm>
        <a:graphic>
          <a:graphicData uri="http://schemas.openxmlformats.org/drawingml/2006/table">
            <a:tbl>
              <a:tblPr>
                <a:noFill/>
                <a:tableStyleId>{2EEB4BC5-982B-4583-96C0-76F5691ED5F3}</a:tableStyleId>
              </a:tblPr>
              <a:tblGrid>
                <a:gridCol w="3613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00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4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830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CL" sz="2400" b="1" u="none" strike="noStrike" cap="none" dirty="0">
                          <a:latin typeface="Arial"/>
                          <a:cs typeface="Arial"/>
                        </a:rPr>
                        <a:t>Acciones</a:t>
                      </a:r>
                      <a:endParaRPr sz="2400" b="1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Font typeface="Arial"/>
                        <a:buNone/>
                      </a:pPr>
                      <a:r>
                        <a:rPr lang="es-CL" sz="2400" b="1" u="none" strike="noStrike" cap="none">
                          <a:latin typeface="Arial"/>
                          <a:cs typeface="Arial"/>
                        </a:rPr>
                        <a:t>Resultados</a:t>
                      </a:r>
                      <a:endParaRPr lang="es-ES" sz="2400" b="1" u="none" strike="noStrike" cap="none">
                        <a:latin typeface="Arial"/>
                        <a:cs typeface="Arial"/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CL" sz="2400" b="1" u="none" strike="noStrike" cap="none" dirty="0">
                          <a:latin typeface="Arial"/>
                          <a:cs typeface="Arial"/>
                        </a:rPr>
                        <a:t>Justificaci</a:t>
                      </a:r>
                      <a:r>
                        <a:rPr lang="es-CL" sz="2400" b="1" u="none" strike="noStrike" cap="none">
                          <a:latin typeface="Arial"/>
                          <a:cs typeface="Arial"/>
                        </a:rPr>
                        <a:t>ón</a:t>
                      </a:r>
                      <a:endParaRPr lang="es-CL" sz="2400" b="1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601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 smtClean="0"/>
                        <a:t>Soporte para la incorporación de las tecnologías de la información y comunicaciones.</a:t>
                      </a:r>
                      <a:endParaRPr lang="es-ES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 smtClean="0"/>
                        <a:t>Implementado de manera adecuada (50% a 74%)</a:t>
                      </a:r>
                      <a:endParaRPr lang="es-ES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 smtClean="0"/>
                        <a:t>El nivel de implementación está dentro del curso adecuado en relación a las fechas programadas</a:t>
                      </a:r>
                      <a:endParaRPr lang="es-ES"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601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 smtClean="0"/>
                        <a:t>Soporte estratégico en la incorporación de Recursos humanos para el desarrollo del Proyecto Pedagógico</a:t>
                      </a:r>
                      <a:endParaRPr lang="es-ES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dirty="0" smtClean="0"/>
                        <a:t>Implementado parcialmente (25 a 49%)</a:t>
                      </a:r>
                      <a:endParaRPr lang="es-ES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 smtClean="0"/>
                        <a:t>El nivel de implementación está dentro del curso adecuado en relación a las fechas programadas.</a:t>
                      </a:r>
                      <a:endParaRPr lang="es-ES"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0601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 smtClean="0"/>
                        <a:t>Soporte para el Plan de apoyo a los procesos pedagógicos diversificando </a:t>
                      </a:r>
                      <a:r>
                        <a:rPr lang="es-CL" sz="1800" dirty="0" smtClean="0"/>
                        <a:t>recursos de aprendizaje</a:t>
                      </a:r>
                      <a:endParaRPr lang="es-ES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dirty="0" smtClean="0"/>
                        <a:t>Implementado de manera adecuada (50% a 74%)</a:t>
                      </a:r>
                      <a:endParaRPr lang="es-CL" sz="1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dirty="0" smtClean="0"/>
                        <a:t>El nivel de implementación está dentro del curso adecuado en relación a las </a:t>
                      </a:r>
                      <a:r>
                        <a:rPr lang="es-CL" sz="1800" dirty="0" smtClean="0"/>
                        <a:t>fechas programadas.</a:t>
                      </a:r>
                      <a:endParaRPr lang="es-CL"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774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MX" sz="1800" dirty="0" smtClean="0"/>
                        <a:t>Soporte para la elaboración del material pedagógico, didáctico e informativos institucionales</a:t>
                      </a:r>
                      <a:endParaRPr lang="es-CL" sz="1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dirty="0" smtClean="0"/>
                        <a:t>Implementado de manera adecuada (50% a 74%)</a:t>
                      </a:r>
                      <a:endParaRPr lang="es-CL" sz="16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dirty="0" smtClean="0"/>
                        <a:t>El nivel de implementación está dentro del curso adecuado en relación a las fechas programadas</a:t>
                      </a:r>
                      <a:endParaRPr lang="es-CL"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26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CL" sz="1800" dirty="0" smtClean="0"/>
                        <a:t>Caja Chica</a:t>
                      </a:r>
                      <a:endParaRPr lang="es-CL" sz="1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600" dirty="0" smtClean="0"/>
                        <a:t>Implementado de manera adecuada (50% a 74%)</a:t>
                      </a:r>
                      <a:endParaRPr lang="es-CL" sz="16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dirty="0" smtClean="0"/>
                        <a:t>El nivel de implementación está dentro del curso adecuado en relación a las fechas programadas.</a:t>
                      </a:r>
                      <a:endParaRPr lang="es-CL"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3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b5bf7c8a0_0_1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3b5bf7c8a0_0_116"/>
          <p:cNvSpPr/>
          <p:nvPr/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660013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3b5bf7c8a0_0_116"/>
          <p:cNvSpPr/>
          <p:nvPr/>
        </p:nvSpPr>
        <p:spPr>
          <a:xfrm flipH="1">
            <a:off x="-1" y="-3"/>
            <a:ext cx="3622429" cy="7077810"/>
          </a:xfrm>
          <a:prstGeom prst="rect">
            <a:avLst/>
          </a:prstGeom>
          <a:gradFill>
            <a:gsLst>
              <a:gs pos="0">
                <a:srgbClr val="0F4861">
                  <a:alpha val="44313"/>
                </a:srgbClr>
              </a:gs>
              <a:gs pos="100000">
                <a:srgbClr val="000000">
                  <a:alpha val="28235"/>
                </a:srgbClr>
              </a:gs>
            </a:gsLst>
            <a:lin ang="1200014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3b5bf7c8a0_0_116"/>
          <p:cNvSpPr txBox="1">
            <a:spLocks noGrp="1"/>
          </p:cNvSpPr>
          <p:nvPr>
            <p:ph type="title"/>
          </p:nvPr>
        </p:nvSpPr>
        <p:spPr>
          <a:xfrm>
            <a:off x="0" y="857250"/>
            <a:ext cx="3536828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lay"/>
              <a:buNone/>
            </a:pPr>
            <a:r>
              <a:rPr lang="es-CL" sz="3200" b="1" u="sng" dirty="0">
                <a:solidFill>
                  <a:srgbClr val="FFFFFF"/>
                </a:solidFill>
                <a:sym typeface="Play"/>
              </a:rPr>
              <a:t>PLAN DE </a:t>
            </a:r>
            <a:r>
              <a:rPr lang="es-CL" sz="3200" b="1" u="sng" dirty="0" smtClean="0">
                <a:solidFill>
                  <a:srgbClr val="FFFFFF"/>
                </a:solidFill>
                <a:sym typeface="Play"/>
              </a:rPr>
              <a:t>MEJORAMIENTO </a:t>
            </a:r>
            <a:r>
              <a:rPr lang="es-CL" sz="3200" b="1" u="sng" dirty="0">
                <a:solidFill>
                  <a:srgbClr val="FFFFFF"/>
                </a:solidFill>
                <a:sym typeface="Play"/>
              </a:rPr>
              <a:t>EDUCATIVO (PME)</a:t>
            </a:r>
            <a:endParaRPr sz="3200" b="1" u="sng" dirty="0">
              <a:solidFill>
                <a:srgbClr val="FFFFFF"/>
              </a:solidFill>
              <a:sym typeface="Pla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lay"/>
              <a:buNone/>
            </a:pPr>
            <a:r>
              <a:rPr lang="es-CL" sz="3200" b="1" u="sng" dirty="0">
                <a:solidFill>
                  <a:srgbClr val="FFFFFF"/>
                </a:solidFill>
              </a:rPr>
              <a:t>Proyección </a:t>
            </a:r>
            <a:r>
              <a:rPr lang="es-CL" sz="3200" b="1" u="sng" dirty="0" smtClean="0">
                <a:solidFill>
                  <a:srgbClr val="FFFFFF"/>
                </a:solidFill>
              </a:rPr>
              <a:t>2026</a:t>
            </a:r>
            <a:endParaRPr sz="3200" b="1" u="sng" dirty="0">
              <a:solidFill>
                <a:srgbClr val="FFFFFF"/>
              </a:solidFill>
            </a:endParaRPr>
          </a:p>
        </p:txBody>
      </p:sp>
      <p:sp>
        <p:nvSpPr>
          <p:cNvPr id="234" name="Google Shape;234;g33b5bf7c8a0_0_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cuenta pública 2024 </a:t>
            </a:r>
            <a:endParaRPr/>
          </a:p>
        </p:txBody>
      </p:sp>
      <p:sp>
        <p:nvSpPr>
          <p:cNvPr id="9" name="Google Shape;231;g33b5bf7c8a0_0_116"/>
          <p:cNvSpPr/>
          <p:nvPr/>
        </p:nvSpPr>
        <p:spPr>
          <a:xfrm flipH="1">
            <a:off x="4291962" y="108436"/>
            <a:ext cx="7900037" cy="650338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660013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800"/>
            </a:pPr>
            <a:endParaRPr sz="2000" b="0" i="0" u="none" strike="noStrike" cap="none" dirty="0">
              <a:solidFill>
                <a:schemeClr val="bg1">
                  <a:lumMod val="95000"/>
                </a:schemeClr>
              </a:solidFill>
              <a:sym typeface="Arial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76241"/>
              </p:ext>
            </p:extLst>
          </p:nvPr>
        </p:nvGraphicFramePr>
        <p:xfrm>
          <a:off x="3536830" y="2"/>
          <a:ext cx="8655168" cy="7193280"/>
        </p:xfrm>
        <a:graphic>
          <a:graphicData uri="http://schemas.openxmlformats.org/drawingml/2006/table">
            <a:tbl>
              <a:tblPr firstRow="1" bandRow="1">
                <a:tableStyleId>{2EEB4BC5-982B-4583-96C0-76F5691ED5F3}</a:tableStyleId>
              </a:tblPr>
              <a:tblGrid>
                <a:gridCol w="2374477"/>
                <a:gridCol w="6280691"/>
              </a:tblGrid>
              <a:tr h="2768236">
                <a:tc>
                  <a:txBody>
                    <a:bodyPr/>
                    <a:lstStyle/>
                    <a:p>
                      <a:pPr lvl="0" algn="ctr">
                        <a:buSzPts val="1800"/>
                      </a:pP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¿Qué aspectos prioritarios de nuestra gestión institucional fortaleceremos para la implementación de las acciones de mejora?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1.- fortalecimiento de la gestión pedagógica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2.- el acompañamiento a los equipos docentes.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3.-</a:t>
                      </a:r>
                      <a:r>
                        <a:rPr lang="es-MX" sz="20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se reforzará la coordinación interna y externa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4.-</a:t>
                      </a:r>
                      <a:r>
                        <a:rPr lang="es-MX" sz="20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el seguimiento de las acciones del PME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5.-</a:t>
                      </a:r>
                      <a:r>
                        <a:rPr lang="es-MX" sz="20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el apoyo socioemocional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6.- Continuar el monitoreo</a:t>
                      </a:r>
                      <a:r>
                        <a:rPr lang="es-MX" sz="20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de asistencia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7.- Concretar el plan de difusión institucional en la admisión 2027 para la mejora de </a:t>
                      </a:r>
                      <a:r>
                        <a:rPr lang="es-MX" sz="20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Matrícula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8.- Creación de enseñanza Básica en su 2°Ciclo.</a:t>
                      </a:r>
                      <a:endParaRPr lang="es-MX" sz="20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89760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¿Cuáles son las fortalezas de nuestra comunidad que contribuirán al mejoramiento educativo durante el presente año? 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1.-</a:t>
                      </a:r>
                      <a:r>
                        <a:rPr lang="es-MX" sz="20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el compromiso de los equipos en la implementación del PME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2.-</a:t>
                      </a:r>
                      <a:r>
                        <a:rPr lang="es-MX" sz="20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la experiencia acumulada en el desarrollo de sus estrategias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3.-</a:t>
                      </a:r>
                      <a:r>
                        <a:rPr lang="es-MX" sz="20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la capacidad de análisis de resultados para la toma de decisiones.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4.-</a:t>
                      </a:r>
                      <a:r>
                        <a:rPr lang="es-MX" sz="20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el trabajo </a:t>
                      </a: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colaborativo en los Equipos de aula</a:t>
                      </a:r>
                      <a:endParaRPr lang="es-MX" sz="20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5.-</a:t>
                      </a:r>
                      <a:r>
                        <a:rPr lang="es-MX" sz="20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la participación de los distintos estamentos en</a:t>
                      </a:r>
                      <a:r>
                        <a:rPr lang="es-MX" sz="20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el ajuste y proyección de las </a:t>
                      </a: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acciones a</a:t>
                      </a:r>
                      <a:r>
                        <a:rPr lang="es-MX" sz="20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realizar</a:t>
                      </a:r>
                      <a:r>
                        <a:rPr lang="es-MX" sz="2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2000" b="1" i="0" u="none" strike="noStrike" cap="non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sym typeface="Arial"/>
                        </a:rPr>
                        <a:t>6.- concretar</a:t>
                      </a:r>
                      <a:r>
                        <a:rPr lang="es-MX" sz="2000" b="1" i="0" u="none" strike="noStrike" cap="none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sym typeface="Arial"/>
                        </a:rPr>
                        <a:t> los proyectos en los cuales hemos trabajado como institución, con el involucramiento de cada miembro de la comunidad educativa</a:t>
                      </a:r>
                      <a:endParaRPr lang="es-MX" sz="2000" b="1" i="0" u="none" strike="noStrike" cap="none" dirty="0" smtClean="0">
                        <a:solidFill>
                          <a:schemeClr val="bg1">
                            <a:lumMod val="95000"/>
                          </a:schemeClr>
                        </a:solidFill>
                        <a:sym typeface="Arial"/>
                      </a:endParaRPr>
                    </a:p>
                    <a:p>
                      <a:endParaRPr lang="es-CL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8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b5bf7c8a0_0_1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3b5bf7c8a0_0_116"/>
          <p:cNvSpPr/>
          <p:nvPr/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660013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3b5bf7c8a0_0_116"/>
          <p:cNvSpPr/>
          <p:nvPr/>
        </p:nvSpPr>
        <p:spPr>
          <a:xfrm flipH="1">
            <a:off x="-1" y="-3"/>
            <a:ext cx="3622429" cy="7077810"/>
          </a:xfrm>
          <a:prstGeom prst="rect">
            <a:avLst/>
          </a:prstGeom>
          <a:gradFill>
            <a:gsLst>
              <a:gs pos="0">
                <a:srgbClr val="0F4861">
                  <a:alpha val="44313"/>
                </a:srgbClr>
              </a:gs>
              <a:gs pos="100000">
                <a:srgbClr val="000000">
                  <a:alpha val="28235"/>
                </a:srgbClr>
              </a:gs>
            </a:gsLst>
            <a:lin ang="1200014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3b5bf7c8a0_0_116"/>
          <p:cNvSpPr txBox="1">
            <a:spLocks noGrp="1"/>
          </p:cNvSpPr>
          <p:nvPr>
            <p:ph type="title"/>
          </p:nvPr>
        </p:nvSpPr>
        <p:spPr>
          <a:xfrm>
            <a:off x="327804" y="1440611"/>
            <a:ext cx="3452888" cy="225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ctr">
              <a:buClr>
                <a:srgbClr val="FFFFFF"/>
              </a:buClr>
              <a:buSzPts val="3200"/>
            </a:pPr>
            <a:r>
              <a:rPr lang="es-CL" sz="4000" b="1" u="sng" dirty="0" smtClean="0">
                <a:solidFill>
                  <a:srgbClr val="FFFFFF"/>
                </a:solidFill>
                <a:latin typeface="+mj-lt"/>
              </a:rPr>
              <a:t>RESULTADOS ACADÉMICOS</a:t>
            </a:r>
            <a:endParaRPr lang="es-CL" sz="4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4" name="Google Shape;234;g33b5bf7c8a0_0_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cuenta pública 2024 </a:t>
            </a:r>
            <a:endParaRPr/>
          </a:p>
        </p:txBody>
      </p:sp>
      <p:sp>
        <p:nvSpPr>
          <p:cNvPr id="9" name="Google Shape;231;g33b5bf7c8a0_0_116"/>
          <p:cNvSpPr/>
          <p:nvPr/>
        </p:nvSpPr>
        <p:spPr>
          <a:xfrm flipH="1">
            <a:off x="4291962" y="108436"/>
            <a:ext cx="7900037" cy="650338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660013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800"/>
            </a:pPr>
            <a:endParaRPr sz="2000" b="0" i="0" u="none" strike="noStrike" cap="none" dirty="0">
              <a:solidFill>
                <a:schemeClr val="bg1">
                  <a:lumMod val="95000"/>
                </a:schemeClr>
              </a:solidFill>
              <a:sym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02" y="0"/>
            <a:ext cx="7549745" cy="672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b5bf7c8a0_0_79"/>
          <p:cNvSpPr/>
          <p:nvPr/>
        </p:nvSpPr>
        <p:spPr>
          <a:xfrm>
            <a:off x="-72500" y="50747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3b5bf7c8a0_0_79"/>
          <p:cNvSpPr/>
          <p:nvPr/>
        </p:nvSpPr>
        <p:spPr>
          <a:xfrm rot="5400000" flipH="1">
            <a:off x="-2247574" y="1782001"/>
            <a:ext cx="6875700" cy="34971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3b5bf7c8a0_0_79"/>
          <p:cNvSpPr txBox="1">
            <a:spLocks noGrp="1"/>
          </p:cNvSpPr>
          <p:nvPr>
            <p:ph type="title"/>
          </p:nvPr>
        </p:nvSpPr>
        <p:spPr>
          <a:xfrm>
            <a:off x="-285441" y="1539018"/>
            <a:ext cx="3131700" cy="3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u="sng" dirty="0" smtClean="0">
                <a:solidFill>
                  <a:srgbClr val="FFFFFF"/>
                </a:solidFill>
              </a:rPr>
              <a:t/>
            </a:r>
            <a:br>
              <a:rPr lang="es-CL" sz="4000" u="sng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/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b="1" u="sng" dirty="0" smtClean="0">
                <a:solidFill>
                  <a:srgbClr val="FFFFFF"/>
                </a:solidFill>
              </a:rPr>
              <a:t>Eficiencia interna  </a:t>
            </a:r>
            <a:br>
              <a:rPr lang="es-CL" sz="4000" b="1" u="sng" dirty="0" smtClean="0">
                <a:solidFill>
                  <a:srgbClr val="FFFFFF"/>
                </a:solidFill>
              </a:rPr>
            </a:br>
            <a:r>
              <a:rPr lang="es-CL" sz="4000" b="1" u="sng" dirty="0" smtClean="0">
                <a:solidFill>
                  <a:srgbClr val="FFFFFF"/>
                </a:solidFill>
              </a:rPr>
              <a:t>2025 </a:t>
            </a:r>
            <a:br>
              <a:rPr lang="es-CL" sz="4000" b="1" u="sng" dirty="0" smtClean="0">
                <a:solidFill>
                  <a:srgbClr val="FFFFFF"/>
                </a:solidFill>
              </a:rPr>
            </a:br>
            <a:endParaRPr b="1" u="sng" dirty="0"/>
          </a:p>
        </p:txBody>
      </p:sp>
      <p:graphicFrame>
        <p:nvGraphicFramePr>
          <p:cNvPr id="200" name="Google Shape;200;g33b5bf7c8a0_0_79"/>
          <p:cNvGraphicFramePr/>
          <p:nvPr>
            <p:extLst>
              <p:ext uri="{D42A27DB-BD31-4B8C-83A1-F6EECF244321}">
                <p14:modId xmlns:p14="http://schemas.microsoft.com/office/powerpoint/2010/main" val="4205226388"/>
              </p:ext>
            </p:extLst>
          </p:nvPr>
        </p:nvGraphicFramePr>
        <p:xfrm>
          <a:off x="2938827" y="267418"/>
          <a:ext cx="9253174" cy="6590580"/>
        </p:xfrm>
        <a:graphic>
          <a:graphicData uri="http://schemas.openxmlformats.org/drawingml/2006/table">
            <a:tbl>
              <a:tblPr>
                <a:noFill/>
                <a:tableStyleId>{2EEB4BC5-982B-4583-96C0-76F5691ED5F3}</a:tableStyleId>
              </a:tblPr>
              <a:tblGrid>
                <a:gridCol w="1498264"/>
                <a:gridCol w="18432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3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243"/>
                <a:gridCol w="1786209"/>
              </a:tblGrid>
              <a:tr h="107876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sng" strike="noStrike" cap="none" dirty="0" smtClean="0"/>
                        <a:t>Año</a:t>
                      </a:r>
                      <a:endParaRPr sz="2400" b="1" u="sng" strike="noStrike" cap="none" dirty="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u="sng" dirty="0" smtClean="0"/>
                        <a:t>Matrícula</a:t>
                      </a:r>
                      <a:endParaRPr lang="es-CL" sz="2400" b="1" u="sng" dirty="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u="sng" dirty="0" smtClean="0"/>
                        <a:t>Aprobados</a:t>
                      </a:r>
                      <a:endParaRPr lang="es-CL" sz="2400" b="1" u="sng" dirty="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u="sng" dirty="0" smtClean="0"/>
                        <a:t>Reprobados</a:t>
                      </a:r>
                      <a:endParaRPr lang="es-CL" sz="2400" b="1" u="sng" dirty="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sng" strike="noStrike" cap="none" dirty="0" smtClean="0"/>
                        <a:t>Retirados</a:t>
                      </a:r>
                      <a:endParaRPr sz="2400" b="1" u="sng" strike="noStrike" cap="none" dirty="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3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2019</a:t>
                      </a:r>
                      <a:endParaRPr sz="2400" b="1" u="none" strike="noStrike" cap="none" dirty="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385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311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19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55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</a:tr>
              <a:tr h="7083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2020</a:t>
                      </a:r>
                      <a:endParaRPr sz="2400" b="1" u="none" strike="noStrike" cap="none" dirty="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301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278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3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20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</a:tr>
              <a:tr h="7083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2021</a:t>
                      </a:r>
                      <a:endParaRPr sz="2400" b="1" u="none" strike="noStrike" cap="none" dirty="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277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258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9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10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</a:tr>
              <a:tr h="7083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2022</a:t>
                      </a:r>
                      <a:endParaRPr sz="2400" b="1" u="none" strike="noStrike" cap="none" dirty="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397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275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smtClean="0"/>
                        <a:t>17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105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</a:tr>
              <a:tr h="7083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2023</a:t>
                      </a:r>
                      <a:endParaRPr sz="2400" b="1" u="none" strike="noStrike" cap="none" dirty="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373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289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17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67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</a:tr>
              <a:tr h="7083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2024</a:t>
                      </a:r>
                      <a:endParaRPr sz="2400" b="1" u="none" strike="noStrike" cap="none" dirty="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395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255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18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122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</a:tr>
              <a:tr h="12615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2025</a:t>
                      </a: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408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200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14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CL" sz="2400" b="1" u="none" strike="noStrike" cap="none" dirty="0" smtClean="0"/>
                        <a:t>158</a:t>
                      </a:r>
                      <a:endParaRPr sz="2400" b="1" u="none" strike="noStrike" cap="none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784961"/>
              </p:ext>
            </p:extLst>
          </p:nvPr>
        </p:nvGraphicFramePr>
        <p:xfrm>
          <a:off x="1063487" y="496957"/>
          <a:ext cx="9859617" cy="552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76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331026"/>
              </p:ext>
            </p:extLst>
          </p:nvPr>
        </p:nvGraphicFramePr>
        <p:xfrm>
          <a:off x="874643" y="367749"/>
          <a:ext cx="10664687" cy="581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12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0F486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0"/>
                </a:srgbClr>
              </a:gs>
              <a:gs pos="100000">
                <a:srgbClr val="156082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0">
                <a:srgbClr val="156082">
                  <a:alpha val="28235"/>
                </a:srgbClr>
              </a:gs>
              <a:gs pos="2000">
                <a:srgbClr val="156082">
                  <a:alpha val="28235"/>
                </a:srgbClr>
              </a:gs>
              <a:gs pos="100000">
                <a:srgbClr val="000000">
                  <a:alpha val="29411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10588"/>
                </a:srgbClr>
              </a:gs>
              <a:gs pos="100000">
                <a:srgbClr val="156082">
                  <a:alpha val="10588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509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b="1" dirty="0">
                <a:solidFill>
                  <a:srgbClr val="FFFFFF"/>
                </a:solidFill>
              </a:rPr>
              <a:t>BIENVENIDA DEL CONSEJO </a:t>
            </a:r>
            <a:endParaRPr b="1" dirty="0"/>
          </a:p>
        </p:txBody>
      </p:sp>
      <p:sp>
        <p:nvSpPr>
          <p:cNvPr id="110" name="Google Shape;110;p2"/>
          <p:cNvSpPr txBox="1">
            <a:spLocks noGrp="1"/>
          </p:cNvSpPr>
          <p:nvPr>
            <p:ph type="body" idx="1"/>
          </p:nvPr>
        </p:nvSpPr>
        <p:spPr>
          <a:xfrm>
            <a:off x="6503158" y="649480"/>
            <a:ext cx="4862447" cy="55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000"/>
              <a:t>Estamento Estudiantes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000"/>
              <a:t>Estamento Docentes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000"/>
              <a:t>Estamento  Apoderados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000"/>
              <a:t>Estamento Asistentes de la Educación </a:t>
            </a:r>
            <a:endParaRPr/>
          </a:p>
          <a:p>
            <a:pPr marL="228600" indent="-228600">
              <a:buSzPts val="2000"/>
            </a:pPr>
            <a:r>
              <a:rPr lang="es-CL" sz="2000"/>
              <a:t>Equipo de Gestión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L" sz="2000"/>
              <a:t>Representante Sostenedor </a:t>
            </a:r>
            <a:endParaRPr/>
          </a:p>
          <a:p>
            <a:pPr marL="228600" indent="-228600">
              <a:buSzPts val="2000"/>
            </a:pPr>
            <a:r>
              <a:rPr lang="es-CL" sz="2000"/>
              <a:t>Visitas e invitados</a:t>
            </a:r>
          </a:p>
          <a:p>
            <a:pPr marL="228600" indent="-228600">
              <a:buSzPts val="2000"/>
            </a:pPr>
            <a:endParaRPr lang="es-CL"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CL" sz="2000"/>
              <a:t> </a:t>
            </a:r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>
                <a:solidFill>
                  <a:srgbClr val="0C0C0C"/>
                </a:solidFill>
              </a:rPr>
              <a:t>cuenta pública 2025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127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algn="ctr"/>
            <a:r>
              <a:rPr lang="es" b="1" dirty="0">
                <a:solidFill>
                  <a:srgbClr val="00495F"/>
                </a:solidFill>
                <a:latin typeface="+mj-lt"/>
              </a:rPr>
              <a:t>Resultados de los Indicadores de Desarrollo Personal y Social</a:t>
            </a:r>
            <a:endParaRPr b="1" dirty="0">
              <a:solidFill>
                <a:srgbClr val="00495F"/>
              </a:solidFill>
              <a:latin typeface="+mj-lt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415600" y="1866567"/>
            <a:ext cx="11360800" cy="466098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2378800"/>
            <a:ext cx="10350133" cy="11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5733" y="2535951"/>
            <a:ext cx="9398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7067" y="4290867"/>
            <a:ext cx="10359336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300" y="4424201"/>
            <a:ext cx="93980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2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13983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algn="ctr"/>
            <a:r>
              <a:rPr lang="es" b="1" dirty="0">
                <a:solidFill>
                  <a:srgbClr val="00495F"/>
                </a:solidFill>
                <a:latin typeface="+mj-lt"/>
              </a:rPr>
              <a:t>Resultados de los Indicadores de Desarrollo Personal y Social</a:t>
            </a:r>
            <a:endParaRPr b="1" dirty="0">
              <a:solidFill>
                <a:srgbClr val="00495F"/>
              </a:solidFill>
              <a:latin typeface="+mj-lt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285700" y="2263366"/>
            <a:ext cx="11360800" cy="436197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00" y="2552685"/>
            <a:ext cx="10414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001" y="2399067"/>
            <a:ext cx="10319401" cy="11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600" y="4476200"/>
            <a:ext cx="9896368" cy="11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40285" y="4611551"/>
            <a:ext cx="901700" cy="92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5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b5bf7c8a0_0_79"/>
          <p:cNvSpPr/>
          <p:nvPr/>
        </p:nvSpPr>
        <p:spPr>
          <a:xfrm>
            <a:off x="2277740" y="355289"/>
            <a:ext cx="9844686" cy="63505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3b5bf7c8a0_0_79"/>
          <p:cNvSpPr/>
          <p:nvPr/>
        </p:nvSpPr>
        <p:spPr>
          <a:xfrm rot="5400000" flipH="1">
            <a:off x="-2335239" y="2099941"/>
            <a:ext cx="6875700" cy="286122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3b5bf7c8a0_0_79"/>
          <p:cNvSpPr txBox="1">
            <a:spLocks noGrp="1"/>
          </p:cNvSpPr>
          <p:nvPr>
            <p:ph type="title"/>
          </p:nvPr>
        </p:nvSpPr>
        <p:spPr>
          <a:xfrm>
            <a:off x="-327998" y="659875"/>
            <a:ext cx="2991684" cy="557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dirty="0" smtClean="0">
                <a:solidFill>
                  <a:srgbClr val="FFFFFF"/>
                </a:solidFill>
              </a:rPr>
              <a:t/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/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/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b="1" u="sng" dirty="0" smtClean="0">
                <a:solidFill>
                  <a:srgbClr val="FFFFFF"/>
                </a:solidFill>
              </a:rPr>
              <a:t>Resultados PAES</a:t>
            </a:r>
            <a:endParaRPr b="1" u="sng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786" y="4732058"/>
            <a:ext cx="8981613" cy="1499776"/>
          </a:xfrm>
          <a:prstGeom prst="rect">
            <a:avLst/>
          </a:prstGeom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pSp>
        <p:nvGrpSpPr>
          <p:cNvPr id="13" name="Group 362"/>
          <p:cNvGrpSpPr>
            <a:grpSpLocks/>
          </p:cNvGrpSpPr>
          <p:nvPr/>
        </p:nvGrpSpPr>
        <p:grpSpPr>
          <a:xfrm>
            <a:off x="358140" y="16566515"/>
            <a:ext cx="8280400" cy="490855"/>
            <a:chOff x="0" y="0"/>
            <a:chExt cx="8280400" cy="490855"/>
          </a:xfrm>
        </p:grpSpPr>
        <p:sp>
          <p:nvSpPr>
            <p:cNvPr id="14" name="Graphic 363"/>
            <p:cNvSpPr/>
            <p:nvPr/>
          </p:nvSpPr>
          <p:spPr>
            <a:xfrm>
              <a:off x="-11" y="2"/>
              <a:ext cx="8280400" cy="490855"/>
            </a:xfrm>
            <a:custGeom>
              <a:avLst/>
              <a:gdLst/>
              <a:ahLst/>
              <a:cxnLst/>
              <a:rect l="l" t="t" r="r" b="b"/>
              <a:pathLst>
                <a:path w="8280400" h="490855">
                  <a:moveTo>
                    <a:pt x="8279892" y="0"/>
                  </a:moveTo>
                  <a:lnTo>
                    <a:pt x="8279892" y="0"/>
                  </a:lnTo>
                  <a:lnTo>
                    <a:pt x="0" y="0"/>
                  </a:lnTo>
                  <a:lnTo>
                    <a:pt x="0" y="471525"/>
                  </a:lnTo>
                  <a:lnTo>
                    <a:pt x="0" y="490385"/>
                  </a:lnTo>
                  <a:lnTo>
                    <a:pt x="1093927" y="490385"/>
                  </a:lnTo>
                  <a:lnTo>
                    <a:pt x="1999246" y="490385"/>
                  </a:lnTo>
                  <a:lnTo>
                    <a:pt x="8279892" y="490385"/>
                  </a:lnTo>
                  <a:lnTo>
                    <a:pt x="8279892" y="471525"/>
                  </a:lnTo>
                  <a:lnTo>
                    <a:pt x="8279892" y="0"/>
                  </a:lnTo>
                  <a:close/>
                </a:path>
              </a:pathLst>
            </a:custGeom>
            <a:solidFill>
              <a:srgbClr val="0E69B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  <p:sp>
          <p:nvSpPr>
            <p:cNvPr id="15" name="Textbox 364"/>
            <p:cNvSpPr txBox="1"/>
            <p:nvPr/>
          </p:nvSpPr>
          <p:spPr>
            <a:xfrm>
              <a:off x="94303" y="68827"/>
              <a:ext cx="899160" cy="3467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70"/>
                </a:lnSpc>
                <a:spcAft>
                  <a:spcPts val="0"/>
                </a:spcAft>
              </a:pPr>
              <a:r>
                <a:rPr lang="es-ES" sz="175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Rendición</a:t>
              </a:r>
              <a:endParaRPr lang="es-CL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lnSpc>
                  <a:spcPts val="1055"/>
                </a:lnSpc>
                <a:spcAft>
                  <a:spcPts val="0"/>
                </a:spcAft>
              </a:pPr>
              <a:r>
                <a:rPr lang="es-ES" sz="1150" spc="-50">
                  <a:solidFill>
                    <a:srgbClr val="FFFFFF"/>
                  </a:solidFill>
                  <a:effectLst/>
                  <a:latin typeface="Segoe UI Symbol" panose="020B0502040204020203" pitchFamily="34" charset="0"/>
                  <a:ea typeface="Calibri" panose="020F0502020204030204" pitchFamily="34" charset="0"/>
                </a:rPr>
                <a:t></a:t>
              </a:r>
              <a:endParaRPr lang="es-CL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Textbox 365"/>
            <p:cNvSpPr txBox="1"/>
            <p:nvPr/>
          </p:nvSpPr>
          <p:spPr>
            <a:xfrm>
              <a:off x="1197365" y="68827"/>
              <a:ext cx="711200" cy="2266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780"/>
                </a:lnSpc>
                <a:spcAft>
                  <a:spcPts val="0"/>
                </a:spcAft>
              </a:pPr>
              <a:r>
                <a:rPr lang="es-ES" sz="175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Lectura</a:t>
              </a:r>
              <a:endParaRPr lang="es-CL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Textbox 366"/>
            <p:cNvSpPr txBox="1"/>
            <p:nvPr/>
          </p:nvSpPr>
          <p:spPr>
            <a:xfrm>
              <a:off x="2102684" y="68827"/>
              <a:ext cx="6086475" cy="2266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780"/>
                </a:lnSpc>
                <a:spcAft>
                  <a:spcPts val="0"/>
                </a:spcAft>
                <a:tabLst>
                  <a:tab pos="1412240" algn="l"/>
                  <a:tab pos="2038350" algn="l"/>
                  <a:tab pos="2978785" algn="l"/>
                  <a:tab pos="3943985" algn="l"/>
                  <a:tab pos="4866005" algn="l"/>
                </a:tabLst>
              </a:pPr>
              <a:r>
                <a:rPr lang="es-ES" sz="1750" spc="-4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Matemática</a:t>
              </a:r>
              <a:r>
                <a:rPr lang="es-ES" sz="1750" spc="-1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s-ES" sz="1750" spc="-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r>
                <a:rPr lang="es-ES" sz="17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  <a:r>
                <a:rPr lang="es-ES" sz="1750" spc="-2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NEM</a:t>
              </a:r>
              <a:r>
                <a:rPr lang="es-ES" sz="17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  <a:r>
                <a:rPr lang="es-ES" sz="175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Ranking</a:t>
              </a:r>
              <a:r>
                <a:rPr lang="es-ES" sz="17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  <a:r>
                <a:rPr lang="es-ES" sz="175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Ciencias</a:t>
              </a:r>
              <a:r>
                <a:rPr lang="es-ES" sz="17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  <a:r>
                <a:rPr lang="es-ES" sz="175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Historia</a:t>
              </a:r>
              <a:r>
                <a:rPr lang="es-ES" sz="17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	</a:t>
              </a:r>
              <a:r>
                <a:rPr lang="es-ES" sz="1750" spc="-4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Matemática</a:t>
              </a:r>
              <a:r>
                <a:rPr lang="es-ES" sz="1750" spc="-1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s-ES" sz="1750" spc="-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es-CL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77800" y="295618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  <a:tab pos="2362200" algn="l"/>
                <a:tab pos="3140075" algn="l"/>
                <a:tab pos="4097338" algn="l"/>
                <a:tab pos="5035550" algn="l"/>
                <a:tab pos="621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  <a:tab pos="2362200" algn="l"/>
                <a:tab pos="3140075" algn="l"/>
                <a:tab pos="4097338" algn="l"/>
                <a:tab pos="5035550" algn="l"/>
                <a:tab pos="621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  <a:tab pos="2362200" algn="l"/>
                <a:tab pos="3140075" algn="l"/>
                <a:tab pos="4097338" algn="l"/>
                <a:tab pos="5035550" algn="l"/>
                <a:tab pos="621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  <a:tab pos="2362200" algn="l"/>
                <a:tab pos="3140075" algn="l"/>
                <a:tab pos="4097338" algn="l"/>
                <a:tab pos="5035550" algn="l"/>
                <a:tab pos="621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  <a:tab pos="2362200" algn="l"/>
                <a:tab pos="3140075" algn="l"/>
                <a:tab pos="4097338" algn="l"/>
                <a:tab pos="5035550" algn="l"/>
                <a:tab pos="621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  <a:tab pos="2362200" algn="l"/>
                <a:tab pos="3140075" algn="l"/>
                <a:tab pos="4097338" algn="l"/>
                <a:tab pos="5035550" algn="l"/>
                <a:tab pos="621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  <a:tab pos="2362200" algn="l"/>
                <a:tab pos="3140075" algn="l"/>
                <a:tab pos="4097338" algn="l"/>
                <a:tab pos="5035550" algn="l"/>
                <a:tab pos="621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  <a:tab pos="2362200" algn="l"/>
                <a:tab pos="3140075" algn="l"/>
                <a:tab pos="4097338" algn="l"/>
                <a:tab pos="5035550" algn="l"/>
                <a:tab pos="621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  <a:tab pos="2362200" algn="l"/>
                <a:tab pos="3140075" algn="l"/>
                <a:tab pos="4097338" algn="l"/>
                <a:tab pos="5035550" algn="l"/>
                <a:tab pos="621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  <a:tab pos="2362200" algn="l"/>
                <a:tab pos="3140075" algn="l"/>
                <a:tab pos="4097338" algn="l"/>
                <a:tab pos="5035550" algn="l"/>
                <a:tab pos="6210300" algn="l"/>
              </a:tabLst>
            </a:pPr>
            <a:endParaRPr kumimoji="0" lang="es-ES" altLang="es-CL" sz="1500" b="0" i="0" u="none" strike="noStrike" cap="none" normalizeH="0" baseline="0" dirty="0" smtClean="0">
              <a:ln>
                <a:noFill/>
              </a:ln>
              <a:solidFill>
                <a:srgbClr val="12121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2533221" y="1356464"/>
          <a:ext cx="9503069" cy="2798092"/>
        </p:xfrm>
        <a:graphic>
          <a:graphicData uri="http://schemas.openxmlformats.org/drawingml/2006/table">
            <a:tbl>
              <a:tblPr firstRow="1" bandRow="1">
                <a:tableStyleId>{2EEB4BC5-982B-4583-96C0-76F5691ED5F3}</a:tableStyleId>
              </a:tblPr>
              <a:tblGrid>
                <a:gridCol w="1187884"/>
                <a:gridCol w="920920"/>
                <a:gridCol w="1454845"/>
                <a:gridCol w="741252"/>
                <a:gridCol w="1143000"/>
                <a:gridCol w="1272208"/>
                <a:gridCol w="1103244"/>
                <a:gridCol w="1679716"/>
              </a:tblGrid>
              <a:tr h="699523">
                <a:tc>
                  <a:txBody>
                    <a:bodyPr/>
                    <a:lstStyle/>
                    <a:p>
                      <a:r>
                        <a:rPr lang="es-CL" sz="1600" b="1" u="sng" dirty="0" smtClean="0"/>
                        <a:t>Rendición</a:t>
                      </a:r>
                      <a:endParaRPr lang="es-CL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b="1" u="sng" dirty="0" smtClean="0"/>
                        <a:t>Lectura</a:t>
                      </a:r>
                      <a:endParaRPr lang="es-CL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b="1" u="sng" dirty="0" smtClean="0"/>
                        <a:t>Matemática1</a:t>
                      </a:r>
                      <a:endParaRPr lang="es-CL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b="1" u="sng" dirty="0" smtClean="0"/>
                        <a:t>NEM</a:t>
                      </a:r>
                      <a:endParaRPr lang="es-CL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b="1" u="sng" dirty="0" smtClean="0"/>
                        <a:t>Ranking</a:t>
                      </a:r>
                      <a:endParaRPr lang="es-CL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b="1" u="sng" dirty="0" smtClean="0"/>
                        <a:t>Ciencias</a:t>
                      </a:r>
                      <a:endParaRPr lang="es-CL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b="1" u="sng" dirty="0" smtClean="0"/>
                        <a:t>Historia</a:t>
                      </a:r>
                      <a:endParaRPr lang="es-CL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b="1" u="sng" dirty="0" smtClean="0"/>
                        <a:t>Matemática2</a:t>
                      </a:r>
                      <a:endParaRPr lang="es-CL" sz="1600" b="1" u="sng" dirty="0"/>
                    </a:p>
                  </a:txBody>
                  <a:tcPr/>
                </a:tc>
              </a:tr>
              <a:tr h="699523"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2022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605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512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632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644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471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479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381</a:t>
                      </a:r>
                      <a:endParaRPr lang="es-CL" sz="1800" b="1" dirty="0"/>
                    </a:p>
                  </a:txBody>
                  <a:tcPr/>
                </a:tc>
              </a:tr>
              <a:tr h="699523"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2023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582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537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664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681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476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502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368</a:t>
                      </a:r>
                      <a:endParaRPr lang="es-CL" sz="1800" b="1" dirty="0"/>
                    </a:p>
                  </a:txBody>
                  <a:tcPr/>
                </a:tc>
              </a:tr>
              <a:tr h="699523"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2024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566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553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627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635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478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452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382</a:t>
                      </a:r>
                      <a:endParaRPr lang="es-CL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4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b5bf7c8a0_0_79"/>
          <p:cNvSpPr/>
          <p:nvPr/>
        </p:nvSpPr>
        <p:spPr>
          <a:xfrm>
            <a:off x="-72500" y="50747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3b5bf7c8a0_0_79"/>
          <p:cNvSpPr/>
          <p:nvPr/>
        </p:nvSpPr>
        <p:spPr>
          <a:xfrm rot="5400000" flipH="1">
            <a:off x="-2464441" y="2229146"/>
            <a:ext cx="6875700" cy="2602809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3b5bf7c8a0_0_79"/>
          <p:cNvSpPr txBox="1">
            <a:spLocks noGrp="1"/>
          </p:cNvSpPr>
          <p:nvPr>
            <p:ph type="title"/>
          </p:nvPr>
        </p:nvSpPr>
        <p:spPr>
          <a:xfrm>
            <a:off x="-457201" y="1539018"/>
            <a:ext cx="3120887" cy="442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dirty="0" smtClean="0">
                <a:solidFill>
                  <a:srgbClr val="FFFFFF"/>
                </a:solidFill>
              </a:rPr>
              <a:t/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b="1" u="sng" dirty="0" smtClean="0">
                <a:solidFill>
                  <a:srgbClr val="FFFFFF"/>
                </a:solidFill>
              </a:rPr>
              <a:t>SIMCE</a:t>
            </a:r>
            <a:r>
              <a:rPr lang="es-CL" sz="4000" u="sng" dirty="0" smtClean="0">
                <a:solidFill>
                  <a:srgbClr val="FFFFFF"/>
                </a:solidFill>
              </a:rPr>
              <a:t/>
            </a:r>
            <a:br>
              <a:rPr lang="es-CL" sz="4000" u="sng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/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>Puntajes:</a:t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>-Nacional</a:t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>-GSE</a:t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>-</a:t>
            </a:r>
            <a:r>
              <a:rPr lang="es-CL" sz="4000" dirty="0" err="1" smtClean="0">
                <a:solidFill>
                  <a:srgbClr val="FFFFFF"/>
                </a:solidFill>
              </a:rPr>
              <a:t>Confe</a:t>
            </a:r>
            <a:r>
              <a:rPr lang="es-CL" sz="4000" dirty="0" smtClean="0">
                <a:solidFill>
                  <a:srgbClr val="FFFFFF"/>
                </a:solidFill>
              </a:rPr>
              <a:t>  </a:t>
            </a:r>
            <a:endParaRPr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814" y="1"/>
            <a:ext cx="9844686" cy="6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b5bf7c8a0_0_79"/>
          <p:cNvSpPr/>
          <p:nvPr/>
        </p:nvSpPr>
        <p:spPr>
          <a:xfrm>
            <a:off x="2274814" y="507477"/>
            <a:ext cx="9844686" cy="63505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3b5bf7c8a0_0_79"/>
          <p:cNvSpPr/>
          <p:nvPr/>
        </p:nvSpPr>
        <p:spPr>
          <a:xfrm rot="5400000" flipH="1">
            <a:off x="-2399839" y="2164543"/>
            <a:ext cx="6875700" cy="2732016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3b5bf7c8a0_0_79"/>
          <p:cNvSpPr txBox="1">
            <a:spLocks noGrp="1"/>
          </p:cNvSpPr>
          <p:nvPr>
            <p:ph type="title"/>
          </p:nvPr>
        </p:nvSpPr>
        <p:spPr>
          <a:xfrm>
            <a:off x="-457201" y="659875"/>
            <a:ext cx="3120887" cy="557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dirty="0" smtClean="0">
                <a:solidFill>
                  <a:srgbClr val="FFFFFF"/>
                </a:solidFill>
              </a:rPr>
              <a:t/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b="1" u="sng" dirty="0" smtClean="0">
                <a:solidFill>
                  <a:srgbClr val="FFFFFF"/>
                </a:solidFill>
              </a:rPr>
              <a:t>SIMCE </a:t>
            </a:r>
            <a:br>
              <a:rPr lang="es-CL" sz="4000" b="1" u="sng" dirty="0" smtClean="0">
                <a:solidFill>
                  <a:srgbClr val="FFFFFF"/>
                </a:solidFill>
              </a:rPr>
            </a:br>
            <a:r>
              <a:rPr lang="es-CL" sz="4000" b="1" u="sng" dirty="0" smtClean="0">
                <a:solidFill>
                  <a:srgbClr val="FFFFFF"/>
                </a:solidFill>
              </a:rPr>
              <a:t>LECTURA</a:t>
            </a:r>
            <a:br>
              <a:rPr lang="es-CL" sz="4000" b="1" u="sng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/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>Porcentaje estudiantes por Nivel de aprendizaje Lectura:</a:t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>-Adecuado</a:t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>-Elemental</a:t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>-Insuficiente   </a:t>
            </a:r>
            <a:endParaRPr dirty="0"/>
          </a:p>
        </p:txBody>
      </p:sp>
      <p:sp>
        <p:nvSpPr>
          <p:cNvPr id="7" name="Google Shape;197;g33b5bf7c8a0_0_79"/>
          <p:cNvSpPr/>
          <p:nvPr/>
        </p:nvSpPr>
        <p:spPr>
          <a:xfrm>
            <a:off x="2427214" y="659877"/>
            <a:ext cx="9844686" cy="63505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031797"/>
              </p:ext>
            </p:extLst>
          </p:nvPr>
        </p:nvGraphicFramePr>
        <p:xfrm>
          <a:off x="2404019" y="92700"/>
          <a:ext cx="9715481" cy="676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5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b5bf7c8a0_0_79"/>
          <p:cNvSpPr/>
          <p:nvPr/>
        </p:nvSpPr>
        <p:spPr>
          <a:xfrm>
            <a:off x="2274814" y="507477"/>
            <a:ext cx="9844686" cy="63505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3b5bf7c8a0_0_79"/>
          <p:cNvSpPr/>
          <p:nvPr/>
        </p:nvSpPr>
        <p:spPr>
          <a:xfrm rot="5400000" flipH="1">
            <a:off x="-2036156" y="1897244"/>
            <a:ext cx="6875700" cy="3252355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3b5bf7c8a0_0_79"/>
          <p:cNvSpPr txBox="1">
            <a:spLocks noGrp="1"/>
          </p:cNvSpPr>
          <p:nvPr>
            <p:ph type="title"/>
          </p:nvPr>
        </p:nvSpPr>
        <p:spPr>
          <a:xfrm>
            <a:off x="-224486" y="659875"/>
            <a:ext cx="3252358" cy="557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b="1" u="sng" dirty="0" smtClean="0">
                <a:solidFill>
                  <a:srgbClr val="FFFFFF"/>
                </a:solidFill>
              </a:rPr>
              <a:t>SIMCE </a:t>
            </a:r>
            <a:br>
              <a:rPr lang="es-CL" sz="4000" b="1" u="sng" dirty="0" smtClean="0">
                <a:solidFill>
                  <a:srgbClr val="FFFFFF"/>
                </a:solidFill>
              </a:rPr>
            </a:br>
            <a:r>
              <a:rPr lang="es-CL" sz="4000" b="1" u="sng" dirty="0" smtClean="0">
                <a:solidFill>
                  <a:srgbClr val="FFFFFF"/>
                </a:solidFill>
              </a:rPr>
              <a:t>MATEMÁTICA</a:t>
            </a:r>
            <a:br>
              <a:rPr lang="es-CL" sz="4000" b="1" u="sng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/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>Porcentaje estudiantes por Nivel de aprendizaje Matemática:</a:t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>-Adecuado</a:t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>-Elemental</a:t>
            </a:r>
            <a:br>
              <a:rPr lang="es-CL" sz="4000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>-Insuficiente   </a:t>
            </a:r>
            <a:endParaRPr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749444"/>
              </p:ext>
            </p:extLst>
          </p:nvPr>
        </p:nvGraphicFramePr>
        <p:xfrm>
          <a:off x="3131389" y="188844"/>
          <a:ext cx="8988110" cy="666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0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7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411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7" descr="Fórmulas matemáticas complejas en una pizarra"/>
          <p:cNvPicPr preferRelativeResize="0"/>
          <p:nvPr/>
        </p:nvPicPr>
        <p:blipFill rotWithShape="1">
          <a:blip r:embed="rId3">
            <a:alphaModFix/>
          </a:blip>
          <a:srcRect l="13366" r="-1" b="-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7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490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"/>
          <p:cNvSpPr txBox="1">
            <a:spLocks noGrp="1"/>
          </p:cNvSpPr>
          <p:nvPr>
            <p:ph type="title"/>
          </p:nvPr>
        </p:nvSpPr>
        <p:spPr>
          <a:xfrm>
            <a:off x="87923" y="1732781"/>
            <a:ext cx="3847577" cy="353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b="1" dirty="0" smtClean="0">
                <a:solidFill>
                  <a:srgbClr val="FFFFFF"/>
                </a:solidFill>
              </a:rPr>
              <a:t/>
            </a:r>
            <a:br>
              <a:rPr lang="es-CL" sz="4000" b="1" dirty="0" smtClean="0">
                <a:solidFill>
                  <a:srgbClr val="FFFFFF"/>
                </a:solidFill>
              </a:rPr>
            </a:br>
            <a:r>
              <a:rPr lang="es-CL" sz="4000" b="1" u="sng" dirty="0" smtClean="0">
                <a:solidFill>
                  <a:srgbClr val="FFFFFF"/>
                </a:solidFill>
              </a:rPr>
              <a:t>CONVIVENCIA EDUCATIVA </a:t>
            </a:r>
            <a:endParaRPr lang="es-CL" b="1" u="sng" dirty="0"/>
          </a:p>
        </p:txBody>
      </p:sp>
      <p:sp>
        <p:nvSpPr>
          <p:cNvPr id="247" name="Google Shape;2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b5bf7c8a0_0_182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33b5bf7c8a0_0_182"/>
          <p:cNvSpPr txBox="1">
            <a:spLocks noGrp="1"/>
          </p:cNvSpPr>
          <p:nvPr>
            <p:ph type="title"/>
          </p:nvPr>
        </p:nvSpPr>
        <p:spPr>
          <a:xfrm>
            <a:off x="1" y="2950387"/>
            <a:ext cx="3261946" cy="3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b="1" u="sng" dirty="0">
                <a:solidFill>
                  <a:srgbClr val="FFFFFF"/>
                </a:solidFill>
              </a:rPr>
              <a:t>Convivencia Educativa </a:t>
            </a:r>
            <a:endParaRPr b="1" u="sng" dirty="0"/>
          </a:p>
        </p:txBody>
      </p:sp>
      <p:sp>
        <p:nvSpPr>
          <p:cNvPr id="257" name="Google Shape;257;g33b5bf7c8a0_0_1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cuenta pública </a:t>
            </a:r>
            <a:r>
              <a:rPr lang="es-CL" dirty="0" smtClean="0"/>
              <a:t>2025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19"/>
            <a:ext cx="123311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42" name="Google Shape;242;p7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43" name="Google Shape;243;p7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411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45" name="Google Shape;245;p7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490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46" name="Google Shape;246;p7"/>
          <p:cNvSpPr txBox="1">
            <a:spLocks noGrp="1"/>
          </p:cNvSpPr>
          <p:nvPr>
            <p:ph type="title"/>
          </p:nvPr>
        </p:nvSpPr>
        <p:spPr>
          <a:xfrm>
            <a:off x="87923" y="1732781"/>
            <a:ext cx="3847577" cy="353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b="1" dirty="0" smtClean="0">
                <a:solidFill>
                  <a:srgbClr val="FFFFFF"/>
                </a:solidFill>
              </a:rPr>
              <a:t/>
            </a:r>
            <a:br>
              <a:rPr lang="es-CL" sz="4000" b="1" dirty="0" smtClean="0">
                <a:solidFill>
                  <a:srgbClr val="FFFFFF"/>
                </a:solidFill>
              </a:rPr>
            </a:br>
            <a:r>
              <a:rPr lang="es-CL" sz="4000" b="1" u="sng" dirty="0" smtClean="0">
                <a:solidFill>
                  <a:srgbClr val="FFFFFF"/>
                </a:solidFill>
              </a:rPr>
              <a:t>DUPLA PSICOSOCIAL</a:t>
            </a:r>
            <a:br>
              <a:rPr lang="es-CL" sz="4000" b="1" u="sng" dirty="0" smtClean="0">
                <a:solidFill>
                  <a:srgbClr val="FFFFFF"/>
                </a:solidFill>
              </a:rPr>
            </a:br>
            <a:r>
              <a:rPr lang="es-CL" sz="4000" dirty="0" smtClean="0">
                <a:solidFill>
                  <a:srgbClr val="FFFFFF"/>
                </a:solidFill>
              </a:rPr>
              <a:t>92 fichas ABE, divididas en:</a:t>
            </a:r>
            <a:endParaRPr lang="es-CL" b="1" u="sng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274936"/>
              </p:ext>
            </p:extLst>
          </p:nvPr>
        </p:nvGraphicFramePr>
        <p:xfrm>
          <a:off x="4231763" y="140682"/>
          <a:ext cx="7840077" cy="6631942"/>
        </p:xfrm>
        <a:graphic>
          <a:graphicData uri="http://schemas.openxmlformats.org/drawingml/2006/table">
            <a:tbl>
              <a:tblPr firstRow="1" bandRow="1">
                <a:tableStyleId>{2EEB4BC5-982B-4583-96C0-76F5691ED5F3}</a:tableStyleId>
              </a:tblPr>
              <a:tblGrid>
                <a:gridCol w="2613359"/>
                <a:gridCol w="2613359"/>
                <a:gridCol w="2613359"/>
              </a:tblGrid>
              <a:tr h="300118">
                <a:tc>
                  <a:txBody>
                    <a:bodyPr/>
                    <a:lstStyle/>
                    <a:p>
                      <a:pPr algn="ctr"/>
                      <a:r>
                        <a:rPr lang="es-CL" sz="1400" b="1" u="sng" dirty="0" smtClean="0"/>
                        <a:t>ACTIVIDAD</a:t>
                      </a:r>
                      <a:endParaRPr lang="es-CL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u="sng" dirty="0" smtClean="0"/>
                        <a:t>CANTIDAD</a:t>
                      </a:r>
                      <a:endParaRPr lang="es-CL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u="sng" dirty="0" smtClean="0"/>
                        <a:t>PORCENTAJE</a:t>
                      </a:r>
                      <a:endParaRPr lang="es-CL" sz="1400" b="1" u="sng" dirty="0"/>
                    </a:p>
                  </a:txBody>
                  <a:tcPr/>
                </a:tc>
              </a:tr>
              <a:tr h="630247"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Consumo de drogas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            3             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1.1%</a:t>
                      </a:r>
                      <a:endParaRPr lang="es-CL" sz="1800" b="1" dirty="0" smtClean="0"/>
                    </a:p>
                    <a:p>
                      <a:pPr algn="ctr"/>
                      <a:endParaRPr lang="es-CL" sz="1800" b="1" dirty="0"/>
                    </a:p>
                  </a:txBody>
                  <a:tcPr/>
                </a:tc>
              </a:tr>
              <a:tr h="455475"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Enfermedad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             10         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3.5 %</a:t>
                      </a:r>
                      <a:endParaRPr lang="es-CL" sz="1800" b="1" dirty="0" smtClean="0"/>
                    </a:p>
                  </a:txBody>
                  <a:tcPr/>
                </a:tc>
              </a:tr>
              <a:tr h="630247"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Proceso psicoterapéutico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6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22%</a:t>
                      </a:r>
                      <a:endParaRPr lang="es-CL" sz="1800" b="1" dirty="0"/>
                    </a:p>
                  </a:txBody>
                  <a:tcPr/>
                </a:tc>
              </a:tr>
              <a:tr h="377254"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Proceso judicial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13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4,8%</a:t>
                      </a:r>
                      <a:endParaRPr lang="es-CL" sz="1800" b="1" dirty="0"/>
                    </a:p>
                  </a:txBody>
                  <a:tcPr/>
                </a:tc>
              </a:tr>
              <a:tr h="630247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Precariedad socioeconómica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7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2,6%</a:t>
                      </a:r>
                      <a:endParaRPr lang="es-CL" sz="1800" b="1" dirty="0"/>
                    </a:p>
                  </a:txBody>
                  <a:tcPr/>
                </a:tc>
              </a:tr>
              <a:tr h="630247">
                <a:tc>
                  <a:txBody>
                    <a:bodyPr/>
                    <a:lstStyle/>
                    <a:p>
                      <a:pPr algn="ctr"/>
                      <a:r>
                        <a:rPr lang="es-MX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Familiar cercano con enfermedad grave</a:t>
                      </a:r>
                      <a:r>
                        <a:rPr lang="es-MX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1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1,1%</a:t>
                      </a:r>
                      <a:endParaRPr lang="es-CL" sz="1800" b="1" dirty="0"/>
                    </a:p>
                  </a:txBody>
                  <a:tcPr/>
                </a:tc>
              </a:tr>
              <a:tr h="630247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Vulneración de derechos</a:t>
                      </a:r>
                      <a:r>
                        <a:rPr lang="es-CL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6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2,2%</a:t>
                      </a:r>
                      <a:endParaRPr lang="es-CL" sz="1800" b="1" dirty="0"/>
                    </a:p>
                  </a:txBody>
                  <a:tcPr/>
                </a:tc>
              </a:tr>
              <a:tr h="380386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Salud Mental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13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4,6%</a:t>
                      </a:r>
                      <a:endParaRPr lang="es-CL" sz="1800" b="1" dirty="0"/>
                    </a:p>
                  </a:txBody>
                  <a:tcPr/>
                </a:tc>
              </a:tr>
              <a:tr h="420194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Programas externos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7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2,6%</a:t>
                      </a:r>
                      <a:endParaRPr lang="es-CL" sz="1800" b="1" dirty="0"/>
                    </a:p>
                  </a:txBody>
                  <a:tcPr/>
                </a:tc>
              </a:tr>
              <a:tr h="361218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Duelo Migratorio</a:t>
                      </a:r>
                      <a:r>
                        <a:rPr lang="es-CL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2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0,7%</a:t>
                      </a:r>
                      <a:endParaRPr lang="es-CL" sz="1800" b="1" dirty="0"/>
                    </a:p>
                  </a:txBody>
                  <a:tcPr/>
                </a:tc>
              </a:tr>
              <a:tr h="360141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Debido proceso</a:t>
                      </a:r>
                      <a:r>
                        <a:rPr lang="es-CL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 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16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5,7%</a:t>
                      </a:r>
                      <a:endParaRPr lang="es-CL" sz="1800" b="1" dirty="0"/>
                    </a:p>
                  </a:txBody>
                  <a:tcPr/>
                </a:tc>
              </a:tr>
              <a:tr h="761913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Inasistencia prolongada</a:t>
                      </a:r>
                      <a:r>
                        <a:rPr lang="es-CL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      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8</a:t>
                      </a:r>
                      <a:endParaRPr lang="es-C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2,9%</a:t>
                      </a:r>
                      <a:endParaRPr lang="es-CL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6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/>
          <p:nvPr/>
        </p:nvSpPr>
        <p:spPr>
          <a:xfrm rot="5400000" flipH="1">
            <a:off x="2667145" y="-2649039"/>
            <a:ext cx="6875818" cy="12173895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46" name="Google Shape;246;p7"/>
          <p:cNvSpPr txBox="1">
            <a:spLocks noGrp="1"/>
          </p:cNvSpPr>
          <p:nvPr>
            <p:ph type="title"/>
          </p:nvPr>
        </p:nvSpPr>
        <p:spPr>
          <a:xfrm>
            <a:off x="87922" y="1732782"/>
            <a:ext cx="4692308" cy="197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b="1" dirty="0" smtClean="0">
                <a:solidFill>
                  <a:srgbClr val="FFFFFF"/>
                </a:solidFill>
              </a:rPr>
              <a:t/>
            </a:r>
            <a:br>
              <a:rPr lang="es-CL" sz="4000" b="1" dirty="0" smtClean="0">
                <a:solidFill>
                  <a:srgbClr val="FFFFFF"/>
                </a:solidFill>
              </a:rPr>
            </a:br>
            <a:endParaRPr lang="es-CL" b="1" u="sng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47455"/>
              </p:ext>
            </p:extLst>
          </p:nvPr>
        </p:nvGraphicFramePr>
        <p:xfrm>
          <a:off x="87921" y="0"/>
          <a:ext cx="11916974" cy="6792815"/>
        </p:xfrm>
        <a:graphic>
          <a:graphicData uri="http://schemas.openxmlformats.org/drawingml/2006/table">
            <a:tbl>
              <a:tblPr firstRow="1" bandRow="1">
                <a:tableStyleId>{2EEB4BC5-982B-4583-96C0-76F5691ED5F3}</a:tableStyleId>
              </a:tblPr>
              <a:tblGrid>
                <a:gridCol w="11916974"/>
              </a:tblGrid>
              <a:tr h="6792815"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CONVENIOS DE SALUD</a:t>
                      </a:r>
                    </a:p>
                    <a:p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-Universidad Diego Portales</a:t>
                      </a:r>
                    </a:p>
                    <a:p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-Universidad Academia de Humanismo Cristiano</a:t>
                      </a:r>
                    </a:p>
                    <a:p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-Universidad San Sebastián</a:t>
                      </a:r>
                    </a:p>
                    <a:p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s-MX" sz="1800" b="1" dirty="0" err="1" smtClean="0">
                          <a:solidFill>
                            <a:schemeClr val="bg1"/>
                          </a:solidFill>
                        </a:rPr>
                        <a:t>Cesfam</a:t>
                      </a:r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 Padre Orellana.</a:t>
                      </a:r>
                    </a:p>
                    <a:p>
                      <a:r>
                        <a:rPr lang="es-MX" sz="1800" dirty="0" smtClean="0"/>
                        <a:t>   </a:t>
                      </a:r>
                    </a:p>
                    <a:p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CONVENIOS DE INTERVENCIÓN</a:t>
                      </a:r>
                      <a:r>
                        <a:rPr lang="es-MX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COMUNITARIA</a:t>
                      </a:r>
                    </a:p>
                    <a:p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-Universidad de las Américas</a:t>
                      </a:r>
                    </a:p>
                    <a:p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-Junta de vecinos "El Progreso“</a:t>
                      </a:r>
                    </a:p>
                    <a:p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-Mesa territorial de salud (falta concretar este año por conflicto entre </a:t>
                      </a:r>
                      <a:r>
                        <a:rPr lang="es-MX" sz="1800" b="1" dirty="0" err="1" smtClean="0">
                          <a:solidFill>
                            <a:schemeClr val="bg1"/>
                          </a:solidFill>
                        </a:rPr>
                        <a:t>Slep</a:t>
                      </a:r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MX" sz="1800" b="1" dirty="0" err="1" smtClean="0">
                          <a:solidFill>
                            <a:schemeClr val="bg1"/>
                          </a:solidFill>
                        </a:rPr>
                        <a:t>Stgo</a:t>
                      </a:r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 centro y Municipalidad)</a:t>
                      </a:r>
                    </a:p>
                    <a:p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-Sala </a:t>
                      </a:r>
                      <a:r>
                        <a:rPr lang="es-MX" sz="1800" b="1" dirty="0" err="1" smtClean="0">
                          <a:solidFill>
                            <a:schemeClr val="bg1"/>
                          </a:solidFill>
                        </a:rPr>
                        <a:t>Gasco</a:t>
                      </a:r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 Arte contemporáneo de fundación </a:t>
                      </a:r>
                      <a:r>
                        <a:rPr lang="es-MX" sz="1800" b="1" dirty="0" err="1" smtClean="0">
                          <a:solidFill>
                            <a:schemeClr val="bg1"/>
                          </a:solidFill>
                        </a:rPr>
                        <a:t>Gasco</a:t>
                      </a:r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endParaRPr lang="es-MX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CONVENIO UNIVERSIDAD DE LAS AMÉRICAS: desarrolla 17 talleres preventivos y formativos con el 100% de los y las estudiantes con</a:t>
                      </a:r>
                      <a:r>
                        <a:rPr lang="es-MX" sz="1800" b="1" baseline="0" dirty="0" smtClean="0">
                          <a:solidFill>
                            <a:schemeClr val="bg1"/>
                          </a:solidFill>
                        </a:rPr>
                        <a:t> temáticas como: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-Duelo migratorio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-violencia en la amistad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-taller de buen trato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-violencia de género y autocuidado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-resolución de conflictos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-estereotipos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-reconocimiento emocional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MX" sz="1800" b="1" dirty="0" smtClean="0">
                          <a:solidFill>
                            <a:schemeClr val="bg1"/>
                          </a:solidFill>
                        </a:rPr>
                        <a:t>-entre otros.</a:t>
                      </a:r>
                    </a:p>
                    <a:p>
                      <a:endParaRPr lang="es-MX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CL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9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b5bf7c8a0_0_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33b5bf7c8a0_0_16"/>
          <p:cNvSpPr/>
          <p:nvPr/>
        </p:nvSpPr>
        <p:spPr>
          <a:xfrm rot="5400000" flipH="1">
            <a:off x="-638495" y="639300"/>
            <a:ext cx="6858000" cy="557940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0F486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33b5bf7c8a0_0_16"/>
          <p:cNvSpPr/>
          <p:nvPr/>
        </p:nvSpPr>
        <p:spPr>
          <a:xfrm rot="5400000" flipH="1">
            <a:off x="-393212" y="395200"/>
            <a:ext cx="6346200" cy="55761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0"/>
                </a:srgbClr>
              </a:gs>
              <a:gs pos="100000">
                <a:srgbClr val="156082">
                  <a:alpha val="0"/>
                </a:srgbClr>
              </a:gs>
            </a:gsLst>
            <a:lin ang="180000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33b5bf7c8a0_0_16"/>
          <p:cNvSpPr/>
          <p:nvPr/>
        </p:nvSpPr>
        <p:spPr>
          <a:xfrm rot="5400000" flipH="1">
            <a:off x="1528886" y="2818946"/>
            <a:ext cx="2502000" cy="5576100"/>
          </a:xfrm>
          <a:prstGeom prst="rect">
            <a:avLst/>
          </a:prstGeom>
          <a:gradFill>
            <a:gsLst>
              <a:gs pos="0">
                <a:srgbClr val="156082">
                  <a:alpha val="28235"/>
                </a:srgbClr>
              </a:gs>
              <a:gs pos="2000">
                <a:srgbClr val="156082">
                  <a:alpha val="28235"/>
                </a:srgbClr>
              </a:gs>
              <a:gs pos="100000">
                <a:srgbClr val="000000">
                  <a:alpha val="29411"/>
                </a:srgbClr>
              </a:gs>
            </a:gsLst>
            <a:lin ang="779990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33b5bf7c8a0_0_16"/>
          <p:cNvSpPr/>
          <p:nvPr/>
        </p:nvSpPr>
        <p:spPr>
          <a:xfrm rot="5400000" flipH="1">
            <a:off x="-425046" y="852749"/>
            <a:ext cx="6858000" cy="5152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10588"/>
                </a:srgbClr>
              </a:gs>
              <a:gs pos="100000">
                <a:srgbClr val="156082">
                  <a:alpha val="10588"/>
                </a:srgbClr>
              </a:gs>
            </a:gsLst>
            <a:lin ang="779990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3b5bf7c8a0_0_16"/>
          <p:cNvSpPr/>
          <p:nvPr/>
        </p:nvSpPr>
        <p:spPr>
          <a:xfrm rot="6097846">
            <a:off x="818682" y="112849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509"/>
                </a:srgbClr>
              </a:gs>
            </a:gsLst>
            <a:lin ang="1740015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33b5bf7c8a0_0_16"/>
          <p:cNvSpPr txBox="1">
            <a:spLocks noGrp="1"/>
          </p:cNvSpPr>
          <p:nvPr>
            <p:ph type="title"/>
          </p:nvPr>
        </p:nvSpPr>
        <p:spPr>
          <a:xfrm>
            <a:off x="826396" y="586855"/>
            <a:ext cx="4230000" cy="3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dirty="0">
                <a:solidFill>
                  <a:srgbClr val="FFFFFF"/>
                </a:solidFill>
              </a:rPr>
              <a:t> </a:t>
            </a:r>
            <a:r>
              <a:rPr lang="es-CL" sz="4000" b="1" dirty="0">
                <a:solidFill>
                  <a:srgbClr val="FFFFFF"/>
                </a:solidFill>
              </a:rPr>
              <a:t>¿Qué hicimos el 2025? </a:t>
            </a:r>
            <a:endParaRPr b="1" dirty="0"/>
          </a:p>
        </p:txBody>
      </p:sp>
      <p:sp>
        <p:nvSpPr>
          <p:cNvPr id="123" name="Google Shape;123;g33b5bf7c8a0_0_16"/>
          <p:cNvSpPr txBox="1">
            <a:spLocks noGrp="1"/>
          </p:cNvSpPr>
          <p:nvPr>
            <p:ph type="body" idx="1"/>
          </p:nvPr>
        </p:nvSpPr>
        <p:spPr>
          <a:xfrm>
            <a:off x="5671974" y="136300"/>
            <a:ext cx="5693700" cy="60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3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82663"/>
              <a:buNone/>
            </a:pPr>
            <a:r>
              <a:rPr lang="es-CL" sz="6700" dirty="0">
                <a:solidFill>
                  <a:srgbClr val="1A1A1A"/>
                </a:solidFill>
              </a:rPr>
              <a:t>1. Diagnóstico institucional, dado en la fase estratégica del PME en su 3°año</a:t>
            </a:r>
            <a:endParaRPr sz="6700" dirty="0">
              <a:solidFill>
                <a:srgbClr val="1A1A1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663"/>
              <a:buNone/>
            </a:pPr>
            <a:endParaRPr sz="6700" dirty="0">
              <a:solidFill>
                <a:srgbClr val="1A1A1A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82663"/>
              <a:buNone/>
            </a:pPr>
            <a:r>
              <a:rPr lang="es-CL" sz="6700" dirty="0">
                <a:solidFill>
                  <a:srgbClr val="1A1A1A"/>
                </a:solidFill>
              </a:rPr>
              <a:t>2. Se continua y se afianza el trabajo con Equipo de Trayectorias Educativas.</a:t>
            </a:r>
            <a:endParaRPr sz="6700" dirty="0">
              <a:solidFill>
                <a:srgbClr val="1A1A1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663"/>
              <a:buNone/>
            </a:pPr>
            <a:endParaRPr sz="6700" dirty="0">
              <a:solidFill>
                <a:srgbClr val="1A1A1A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82663"/>
              <a:buNone/>
            </a:pPr>
            <a:r>
              <a:rPr lang="es-CL" sz="6700" dirty="0">
                <a:solidFill>
                  <a:srgbClr val="1A1A1A"/>
                </a:solidFill>
              </a:rPr>
              <a:t>3. Se continua y se afianza el trabajo con los Equipos de Aula, fortaleciendo el desarrollo de la Ficha integral de acompañamiento.</a:t>
            </a:r>
            <a:endParaRPr sz="6700" dirty="0">
              <a:solidFill>
                <a:srgbClr val="1A1A1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663"/>
              <a:buNone/>
            </a:pPr>
            <a:endParaRPr sz="6700" dirty="0">
              <a:solidFill>
                <a:srgbClr val="1A1A1A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82663"/>
              <a:buNone/>
            </a:pPr>
            <a:r>
              <a:rPr lang="es-CL" sz="6700" dirty="0">
                <a:solidFill>
                  <a:srgbClr val="1A1A1A"/>
                </a:solidFill>
              </a:rPr>
              <a:t>4.- Se desarrollan los Comités de Evaluación en Diciembre 2025</a:t>
            </a:r>
            <a:endParaRPr sz="6700" dirty="0">
              <a:solidFill>
                <a:srgbClr val="1A1A1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663"/>
              <a:buNone/>
            </a:pPr>
            <a:endParaRPr sz="6700" dirty="0">
              <a:solidFill>
                <a:srgbClr val="1A1A1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663"/>
              <a:buNone/>
            </a:pPr>
            <a:r>
              <a:rPr lang="es-CL" sz="6700" dirty="0">
                <a:solidFill>
                  <a:srgbClr val="1A1A1A"/>
                </a:solidFill>
              </a:rPr>
              <a:t>6. Aplicación de RICE (Debidos procesos)</a:t>
            </a:r>
            <a:endParaRPr sz="6700" dirty="0">
              <a:solidFill>
                <a:srgbClr val="1A1A1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663"/>
              <a:buNone/>
            </a:pPr>
            <a:endParaRPr sz="6700" dirty="0">
              <a:solidFill>
                <a:srgbClr val="1A1A1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663"/>
              <a:buNone/>
            </a:pPr>
            <a:r>
              <a:rPr lang="es-CL" sz="6700" dirty="0">
                <a:solidFill>
                  <a:srgbClr val="1A1A1A"/>
                </a:solidFill>
              </a:rPr>
              <a:t>7. Organización de salidas pedagógicas.</a:t>
            </a:r>
            <a:endParaRPr sz="6700" dirty="0">
              <a:solidFill>
                <a:srgbClr val="1A1A1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663"/>
              <a:buNone/>
            </a:pPr>
            <a:endParaRPr sz="6700" dirty="0">
              <a:solidFill>
                <a:srgbClr val="1A1A1A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80267"/>
              <a:buNone/>
            </a:pPr>
            <a:r>
              <a:rPr lang="es-CL" sz="6900" dirty="0">
                <a:solidFill>
                  <a:srgbClr val="1A1A1A"/>
                </a:solidFill>
              </a:rPr>
              <a:t>8. Reorganización de unidades de trabajo con </a:t>
            </a:r>
            <a:r>
              <a:rPr lang="es-CL" sz="6900" dirty="0" smtClean="0">
                <a:solidFill>
                  <a:srgbClr val="1A1A1A"/>
                </a:solidFill>
              </a:rPr>
              <a:t>sus respectivos roles </a:t>
            </a:r>
            <a:r>
              <a:rPr lang="es-CL" sz="6900" dirty="0">
                <a:solidFill>
                  <a:srgbClr val="1A1A1A"/>
                </a:solidFill>
              </a:rPr>
              <a:t>y funciones</a:t>
            </a:r>
            <a:endParaRPr sz="6900" dirty="0">
              <a:solidFill>
                <a:srgbClr val="1A1A1A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97802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/>
          <p:nvPr/>
        </p:nvSpPr>
        <p:spPr>
          <a:xfrm rot="5400000" flipH="1">
            <a:off x="2667145" y="-2649039"/>
            <a:ext cx="6875818" cy="12173895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46" name="Google Shape;246;p7"/>
          <p:cNvSpPr txBox="1">
            <a:spLocks noGrp="1"/>
          </p:cNvSpPr>
          <p:nvPr>
            <p:ph type="title"/>
          </p:nvPr>
        </p:nvSpPr>
        <p:spPr>
          <a:xfrm>
            <a:off x="87922" y="1732782"/>
            <a:ext cx="4692308" cy="197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b="1" dirty="0" smtClean="0">
                <a:solidFill>
                  <a:srgbClr val="FFFFFF"/>
                </a:solidFill>
              </a:rPr>
              <a:t/>
            </a:r>
            <a:br>
              <a:rPr lang="es-CL" sz="4000" b="1" dirty="0" smtClean="0">
                <a:solidFill>
                  <a:srgbClr val="FFFFFF"/>
                </a:solidFill>
              </a:rPr>
            </a:br>
            <a:endParaRPr lang="es-CL" b="1" u="sng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48249"/>
              </p:ext>
            </p:extLst>
          </p:nvPr>
        </p:nvGraphicFramePr>
        <p:xfrm>
          <a:off x="87920" y="0"/>
          <a:ext cx="12104079" cy="6792815"/>
        </p:xfrm>
        <a:graphic>
          <a:graphicData uri="http://schemas.openxmlformats.org/drawingml/2006/table">
            <a:tbl>
              <a:tblPr firstRow="1" bandRow="1">
                <a:tableStyleId>{2EEB4BC5-982B-4583-96C0-76F5691ED5F3}</a:tableStyleId>
              </a:tblPr>
              <a:tblGrid>
                <a:gridCol w="12104079"/>
              </a:tblGrid>
              <a:tr h="6792815">
                <a:tc>
                  <a:txBody>
                    <a:bodyPr/>
                    <a:lstStyle/>
                    <a:p>
                      <a:endParaRPr lang="es-MX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s-MX" sz="2000" b="1" dirty="0" smtClean="0">
                          <a:solidFill>
                            <a:schemeClr val="bg1"/>
                          </a:solidFill>
                        </a:rPr>
                        <a:t>TALLERES</a:t>
                      </a:r>
                      <a:r>
                        <a:rPr lang="es-MX" sz="2000" b="1" baseline="0" dirty="0" smtClean="0">
                          <a:solidFill>
                            <a:schemeClr val="bg1"/>
                          </a:solidFill>
                        </a:rPr>
                        <a:t> EN PREVENCIÓN DEL SUICIDIO: estudiantes en práctica de la Universidad Autónoma de Chile</a:t>
                      </a:r>
                    </a:p>
                    <a:p>
                      <a:endParaRPr lang="es-MX" sz="20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s-MX" sz="2000" b="1" dirty="0" smtClean="0">
                          <a:solidFill>
                            <a:schemeClr val="bg1"/>
                          </a:solidFill>
                        </a:rPr>
                        <a:t>TALLER DE SALUD SEXUAL:  </a:t>
                      </a:r>
                      <a:r>
                        <a:rPr lang="es-MX" sz="2000" b="1" dirty="0" err="1" smtClean="0">
                          <a:solidFill>
                            <a:schemeClr val="bg1"/>
                          </a:solidFill>
                        </a:rPr>
                        <a:t>Cesfam</a:t>
                      </a:r>
                      <a:r>
                        <a:rPr lang="es-MX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MX" sz="2000" b="1" dirty="0" err="1" smtClean="0">
                          <a:solidFill>
                            <a:schemeClr val="bg1"/>
                          </a:solidFill>
                        </a:rPr>
                        <a:t>Matta</a:t>
                      </a:r>
                      <a:r>
                        <a:rPr lang="es-MX" sz="2000" b="1" dirty="0" smtClean="0">
                          <a:solidFill>
                            <a:schemeClr val="bg1"/>
                          </a:solidFill>
                        </a:rPr>
                        <a:t> Sur.</a:t>
                      </a:r>
                    </a:p>
                    <a:p>
                      <a:endParaRPr lang="es-MX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s-MX" sz="2000" b="1" dirty="0" smtClean="0">
                          <a:solidFill>
                            <a:schemeClr val="bg1"/>
                          </a:solidFill>
                        </a:rPr>
                        <a:t>ESTRATEGIA DE RESCATE Y RETENCIÓN ESCOLAR</a:t>
                      </a:r>
                      <a:r>
                        <a:rPr lang="es-MX" sz="2000" b="1" baseline="0" dirty="0" smtClean="0">
                          <a:solidFill>
                            <a:schemeClr val="bg1"/>
                          </a:solidFill>
                        </a:rPr>
                        <a:t> POR MATRÍCULA, INASISTENCIAS, ATRASOS</a:t>
                      </a:r>
                      <a:endParaRPr lang="es-MX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s-MX" sz="2000" b="1" dirty="0" smtClean="0">
                          <a:solidFill>
                            <a:schemeClr val="bg1"/>
                          </a:solidFill>
                        </a:rPr>
                        <a:t>-Visitas domiciliarias</a:t>
                      </a:r>
                    </a:p>
                    <a:p>
                      <a:r>
                        <a:rPr lang="es-MX" sz="2000" b="1" dirty="0" smtClean="0">
                          <a:solidFill>
                            <a:schemeClr val="bg1"/>
                          </a:solidFill>
                        </a:rPr>
                        <a:t>-Entrevistas con estudiantes y apoderados</a:t>
                      </a:r>
                    </a:p>
                    <a:p>
                      <a:r>
                        <a:rPr lang="es-MX" sz="2000" b="1" dirty="0" smtClean="0">
                          <a:solidFill>
                            <a:schemeClr val="bg1"/>
                          </a:solidFill>
                        </a:rPr>
                        <a:t>-Coordinación con programas y/o profesionales</a:t>
                      </a:r>
                      <a:r>
                        <a:rPr lang="es-MX" sz="2000" b="1" baseline="0" dirty="0" smtClean="0">
                          <a:solidFill>
                            <a:schemeClr val="bg1"/>
                          </a:solidFill>
                        </a:rPr>
                        <a:t> externos</a:t>
                      </a:r>
                    </a:p>
                    <a:p>
                      <a:r>
                        <a:rPr lang="es-MX" sz="2000" b="1" baseline="0" dirty="0" smtClean="0">
                          <a:solidFill>
                            <a:schemeClr val="bg1"/>
                          </a:solidFill>
                        </a:rPr>
                        <a:t>-C</a:t>
                      </a:r>
                      <a:r>
                        <a:rPr lang="es-MX" sz="2000" b="1" dirty="0" smtClean="0">
                          <a:solidFill>
                            <a:schemeClr val="bg1"/>
                          </a:solidFill>
                        </a:rPr>
                        <a:t>oordinación con Programa de flexibilidad</a:t>
                      </a:r>
                      <a:r>
                        <a:rPr lang="es-MX" sz="2000" b="1" baseline="0" dirty="0" smtClean="0">
                          <a:solidFill>
                            <a:schemeClr val="bg1"/>
                          </a:solidFill>
                        </a:rPr>
                        <a:t> interno para evitar deserción escolar</a:t>
                      </a:r>
                      <a:endParaRPr lang="es-CL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7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411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8" descr="Representación en 3D de piezas de juego atadas con una cuerda"/>
          <p:cNvPicPr preferRelativeResize="0"/>
          <p:nvPr/>
        </p:nvPicPr>
        <p:blipFill rotWithShape="1">
          <a:blip r:embed="rId3">
            <a:alphaModFix/>
          </a:blip>
          <a:srcRect r="10990" b="-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8"/>
          <p:cNvSpPr/>
          <p:nvPr/>
        </p:nvSpPr>
        <p:spPr>
          <a:xfrm rot="6097846">
            <a:off x="-263777" y="2296421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490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 txBox="1">
            <a:spLocks noGrp="1"/>
          </p:cNvSpPr>
          <p:nvPr>
            <p:ph type="title"/>
          </p:nvPr>
        </p:nvSpPr>
        <p:spPr>
          <a:xfrm>
            <a:off x="534473" y="1714501"/>
            <a:ext cx="3052293" cy="33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MX" sz="4000" b="1" u="sng" dirty="0" smtClean="0">
                <a:solidFill>
                  <a:srgbClr val="FFFFFF"/>
                </a:solidFill>
              </a:rPr>
              <a:t>PROGRAMA DE INCLUSIÓN ESCOLAR </a:t>
            </a:r>
            <a:r>
              <a:rPr lang="es-MX" sz="4000" b="1" dirty="0" smtClean="0">
                <a:solidFill>
                  <a:srgbClr val="FFFFFF"/>
                </a:solidFill>
              </a:rPr>
              <a:t>(PIE)</a:t>
            </a:r>
            <a:endParaRPr lang="es-MX" b="1" dirty="0"/>
          </a:p>
        </p:txBody>
      </p:sp>
      <p:sp>
        <p:nvSpPr>
          <p:cNvPr id="269" name="Google Shape;26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/>
              <a:t>cuenta pública 2024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3b5bf7c8a0_0_171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3b5bf7c8a0_0_171"/>
          <p:cNvSpPr/>
          <p:nvPr/>
        </p:nvSpPr>
        <p:spPr>
          <a:xfrm rot="5400000" flipH="1">
            <a:off x="-1417458" y="1417619"/>
            <a:ext cx="6875700" cy="4040700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3b5bf7c8a0_0_171"/>
          <p:cNvSpPr/>
          <p:nvPr/>
        </p:nvSpPr>
        <p:spPr>
          <a:xfrm rot="-5400000">
            <a:off x="-159639" y="2659372"/>
            <a:ext cx="4355700" cy="4040700"/>
          </a:xfrm>
          <a:prstGeom prst="rect">
            <a:avLst/>
          </a:prstGeom>
          <a:gradFill>
            <a:gsLst>
              <a:gs pos="0">
                <a:srgbClr val="156082">
                  <a:alpha val="49411"/>
                </a:srgbClr>
              </a:gs>
              <a:gs pos="100000">
                <a:srgbClr val="0A3041">
                  <a:alpha val="0"/>
                </a:srgbClr>
              </a:gs>
            </a:gsLst>
            <a:lin ang="113999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3b5bf7c8a0_0_171"/>
          <p:cNvSpPr/>
          <p:nvPr/>
        </p:nvSpPr>
        <p:spPr>
          <a:xfrm rot="6100492">
            <a:off x="-752289" y="706460"/>
            <a:ext cx="4811682" cy="4091540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490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3b5bf7c8a0_0_171"/>
          <p:cNvSpPr txBox="1">
            <a:spLocks noGrp="1"/>
          </p:cNvSpPr>
          <p:nvPr>
            <p:ph type="title"/>
          </p:nvPr>
        </p:nvSpPr>
        <p:spPr>
          <a:xfrm>
            <a:off x="534473" y="1883121"/>
            <a:ext cx="3052200" cy="36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b="1" dirty="0">
                <a:solidFill>
                  <a:srgbClr val="FFFFFF"/>
                </a:solidFill>
              </a:rPr>
              <a:t>Programa de Inclusión Escolar (PIE)</a:t>
            </a:r>
            <a:endParaRPr b="1" dirty="0"/>
          </a:p>
        </p:txBody>
      </p:sp>
      <p:sp>
        <p:nvSpPr>
          <p:cNvPr id="279" name="Google Shape;279;g33b5bf7c8a0_0_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cuenta pública </a:t>
            </a:r>
            <a:r>
              <a:rPr lang="es-CL" dirty="0" smtClean="0"/>
              <a:t>2025</a:t>
            </a:r>
            <a:endParaRPr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54204"/>
              </p:ext>
            </p:extLst>
          </p:nvPr>
        </p:nvGraphicFramePr>
        <p:xfrm>
          <a:off x="4143839" y="271603"/>
          <a:ext cx="7951591" cy="651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185"/>
                <a:gridCol w="4708406"/>
              </a:tblGrid>
              <a:tr h="712596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atin typeface="+mj-lt"/>
                        </a:rPr>
                        <a:t>Estudiantes</a:t>
                      </a:r>
                      <a:r>
                        <a:rPr lang="es-CL" sz="2400" b="1" baseline="0" dirty="0" smtClean="0">
                          <a:latin typeface="+mj-lt"/>
                        </a:rPr>
                        <a:t> PIE</a:t>
                      </a:r>
                      <a:endParaRPr lang="es-CL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atin typeface="+mj-lt"/>
                        </a:rPr>
                        <a:t>77</a:t>
                      </a:r>
                      <a:endParaRPr lang="es-CL" sz="2400" b="1" dirty="0">
                        <a:latin typeface="+mj-lt"/>
                      </a:endParaRPr>
                    </a:p>
                  </a:txBody>
                  <a:tcPr/>
                </a:tc>
              </a:tr>
              <a:tr h="1072182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atin typeface="+mj-lt"/>
                        </a:rPr>
                        <a:t>Estudiantes PIE aprobados por</a:t>
                      </a:r>
                      <a:r>
                        <a:rPr lang="es-CL" sz="2400" b="1" baseline="0" dirty="0" smtClean="0">
                          <a:latin typeface="+mj-lt"/>
                        </a:rPr>
                        <a:t> MINEDUC</a:t>
                      </a:r>
                      <a:endParaRPr lang="es-CL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atin typeface="+mj-lt"/>
                        </a:rPr>
                        <a:t>72</a:t>
                      </a:r>
                      <a:endParaRPr lang="es-CL" sz="2400" b="1" dirty="0">
                        <a:latin typeface="+mj-lt"/>
                      </a:endParaRPr>
                    </a:p>
                  </a:txBody>
                  <a:tcPr/>
                </a:tc>
              </a:tr>
              <a:tr h="712596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atin typeface="+mj-lt"/>
                        </a:rPr>
                        <a:t>Estudiantes NEE Transitorias</a:t>
                      </a:r>
                      <a:endParaRPr lang="es-CL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atin typeface="+mj-lt"/>
                        </a:rPr>
                        <a:t>55</a:t>
                      </a:r>
                      <a:endParaRPr lang="es-CL" sz="2400" b="1" dirty="0">
                        <a:latin typeface="+mj-lt"/>
                      </a:endParaRPr>
                    </a:p>
                  </a:txBody>
                  <a:tcPr/>
                </a:tc>
              </a:tr>
              <a:tr h="1072182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atin typeface="+mj-lt"/>
                        </a:rPr>
                        <a:t>Estudiantes NEE</a:t>
                      </a:r>
                    </a:p>
                    <a:p>
                      <a:pPr algn="ctr"/>
                      <a:r>
                        <a:rPr lang="es-CL" sz="2400" b="1" dirty="0" smtClean="0">
                          <a:latin typeface="+mj-lt"/>
                        </a:rPr>
                        <a:t>Permanentes</a:t>
                      </a:r>
                      <a:endParaRPr lang="es-CL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atin typeface="+mj-lt"/>
                        </a:rPr>
                        <a:t>17</a:t>
                      </a:r>
                      <a:endParaRPr lang="es-CL" sz="2400" b="1" dirty="0">
                        <a:latin typeface="+mj-lt"/>
                      </a:endParaRPr>
                    </a:p>
                  </a:txBody>
                  <a:tcPr/>
                </a:tc>
              </a:tr>
              <a:tr h="1072182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atin typeface="+mj-lt"/>
                        </a:rPr>
                        <a:t>Estudiantes Egresados del PIE</a:t>
                      </a:r>
                      <a:endParaRPr lang="es-CL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atin typeface="+mj-lt"/>
                        </a:rPr>
                        <a:t>3</a:t>
                      </a:r>
                    </a:p>
                    <a:p>
                      <a:pPr algn="ctr"/>
                      <a:endParaRPr lang="es-CL" sz="2400" b="1" dirty="0">
                        <a:latin typeface="+mj-lt"/>
                      </a:endParaRPr>
                    </a:p>
                  </a:txBody>
                  <a:tcPr/>
                </a:tc>
              </a:tr>
              <a:tr h="712596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atin typeface="+mj-lt"/>
                        </a:rPr>
                        <a:t>Estudiantes retirados </a:t>
                      </a:r>
                      <a:endParaRPr lang="es-CL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atin typeface="+mj-lt"/>
                        </a:rPr>
                        <a:t>7</a:t>
                      </a:r>
                      <a:endParaRPr lang="es-CL" sz="2400" b="1" dirty="0">
                        <a:latin typeface="+mj-lt"/>
                      </a:endParaRPr>
                    </a:p>
                  </a:txBody>
                  <a:tcPr/>
                </a:tc>
              </a:tr>
              <a:tr h="712596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atin typeface="+mj-lt"/>
                        </a:rPr>
                        <a:t>Estudiantes que continúan </a:t>
                      </a:r>
                      <a:endParaRPr lang="es-CL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atin typeface="+mj-lt"/>
                        </a:rPr>
                        <a:t>32</a:t>
                      </a:r>
                      <a:endParaRPr lang="es-CL" sz="2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3b5bf7c8a0_0_171"/>
          <p:cNvSpPr/>
          <p:nvPr/>
        </p:nvSpPr>
        <p:spPr>
          <a:xfrm>
            <a:off x="3322622" y="118"/>
            <a:ext cx="8799968" cy="68574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indent="-457200" algn="just">
              <a:buAutoNum type="arabicPeriod"/>
            </a:pPr>
            <a:r>
              <a:rPr lang="es-MX" sz="2400" b="1" dirty="0" smtClean="0"/>
              <a:t>Acompañamiento sistemático</a:t>
            </a:r>
            <a:endParaRPr lang="es-MX" sz="2400" b="1" dirty="0"/>
          </a:p>
          <a:p>
            <a:pPr algn="just"/>
            <a:r>
              <a:rPr lang="es-MX" sz="2400" b="1" dirty="0"/>
              <a:t>2. Diversificación de la enseñanza en el aula</a:t>
            </a:r>
            <a:endParaRPr lang="es-MX" sz="2400" dirty="0"/>
          </a:p>
          <a:p>
            <a:pPr algn="just"/>
            <a:r>
              <a:rPr lang="es-MX" sz="2400" b="1" dirty="0"/>
              <a:t>3. Coordinación permanente con familias</a:t>
            </a:r>
          </a:p>
          <a:p>
            <a:pPr algn="just"/>
            <a:r>
              <a:rPr lang="es-MX" sz="2400" b="1" dirty="0"/>
              <a:t>4. Flexibilización de evaluaciones y acompañamiento en el proceso académico</a:t>
            </a:r>
          </a:p>
          <a:p>
            <a:pPr algn="just"/>
            <a:r>
              <a:rPr lang="es-MX" sz="2400" b="1" dirty="0"/>
              <a:t>5. Seguimiento y monitoreo de estudiantes con mayor riesgo</a:t>
            </a:r>
          </a:p>
        </p:txBody>
      </p:sp>
      <p:sp>
        <p:nvSpPr>
          <p:cNvPr id="275" name="Google Shape;275;g33b5bf7c8a0_0_171"/>
          <p:cNvSpPr/>
          <p:nvPr/>
        </p:nvSpPr>
        <p:spPr>
          <a:xfrm rot="5400000" flipH="1">
            <a:off x="-1821785" y="1821945"/>
            <a:ext cx="6875700" cy="3232047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3b5bf7c8a0_0_171"/>
          <p:cNvSpPr txBox="1">
            <a:spLocks noGrp="1"/>
          </p:cNvSpPr>
          <p:nvPr>
            <p:ph type="title"/>
          </p:nvPr>
        </p:nvSpPr>
        <p:spPr>
          <a:xfrm>
            <a:off x="1" y="1883121"/>
            <a:ext cx="2942376" cy="36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Clr>
                <a:srgbClr val="FFFFFF"/>
              </a:buClr>
              <a:buSzPts val="4000"/>
            </a:pPr>
            <a:r>
              <a:rPr lang="es-CL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Acciones de retención y asistencia </a:t>
            </a:r>
            <a:endParaRPr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45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3b5bf7c8a0_0_171"/>
          <p:cNvSpPr/>
          <p:nvPr/>
        </p:nvSpPr>
        <p:spPr>
          <a:xfrm>
            <a:off x="3322622" y="118"/>
            <a:ext cx="8799968" cy="26525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endParaRPr lang="es-MX" sz="2400" b="1" dirty="0"/>
          </a:p>
        </p:txBody>
      </p:sp>
      <p:sp>
        <p:nvSpPr>
          <p:cNvPr id="275" name="Google Shape;275;g33b5bf7c8a0_0_171"/>
          <p:cNvSpPr/>
          <p:nvPr/>
        </p:nvSpPr>
        <p:spPr>
          <a:xfrm rot="5400000" flipH="1">
            <a:off x="-1821785" y="1821945"/>
            <a:ext cx="6875700" cy="3232047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59992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3b5bf7c8a0_0_171"/>
          <p:cNvSpPr txBox="1">
            <a:spLocks noGrp="1"/>
          </p:cNvSpPr>
          <p:nvPr>
            <p:ph type="title"/>
          </p:nvPr>
        </p:nvSpPr>
        <p:spPr>
          <a:xfrm>
            <a:off x="1" y="271605"/>
            <a:ext cx="3232088" cy="226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algn="ctr">
              <a:buClr>
                <a:srgbClr val="FFFFFF"/>
              </a:buClr>
              <a:buSzPts val="4000"/>
            </a:pPr>
            <a:r>
              <a:rPr lang="es-CL" b="1" dirty="0">
                <a:solidFill>
                  <a:schemeClr val="bg1"/>
                </a:solidFill>
                <a:latin typeface="+mj-lt"/>
              </a:rPr>
              <a:t>Acciones frente a deserción </a:t>
            </a:r>
            <a:r>
              <a:rPr lang="es-CL" sz="4000" b="1" dirty="0"/>
              <a:t/>
            </a:r>
            <a:br>
              <a:rPr lang="es-CL" sz="4000" b="1" dirty="0"/>
            </a:br>
            <a:endParaRPr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22622" y="153909"/>
            <a:ext cx="8799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MX" sz="2400" b="1" dirty="0" smtClean="0"/>
              <a:t>Activación de redes internas, como por ejemplo:</a:t>
            </a:r>
            <a:r>
              <a:rPr lang="es-MX" sz="2400" b="1" dirty="0"/>
              <a:t/>
            </a:r>
            <a:br>
              <a:rPr lang="es-MX" sz="2400" b="1" dirty="0"/>
            </a:br>
            <a:r>
              <a:rPr lang="es-MX" sz="2400" b="1" dirty="0" smtClean="0"/>
              <a:t>Trabajo </a:t>
            </a:r>
            <a:r>
              <a:rPr lang="es-MX" sz="2400" b="1" dirty="0"/>
              <a:t>articulado con duplas psicosociales, docentes diferenciales, profesor/a tutor/a </a:t>
            </a:r>
            <a:endParaRPr lang="es-MX" sz="2400" b="1" dirty="0" smtClean="0"/>
          </a:p>
          <a:p>
            <a:endParaRPr lang="es-MX" sz="2400" b="1" dirty="0" smtClean="0"/>
          </a:p>
          <a:p>
            <a:pPr marL="342900" indent="-342900">
              <a:buFontTx/>
              <a:buChar char="-"/>
            </a:pPr>
            <a:r>
              <a:rPr lang="es-MX" sz="2400" b="1" dirty="0" smtClean="0"/>
              <a:t>Activación de redes externas, como por ejemplo: </a:t>
            </a:r>
            <a:endParaRPr lang="es-MX" sz="2400" b="1" dirty="0"/>
          </a:p>
          <a:p>
            <a:r>
              <a:rPr lang="es-MX" sz="2400" b="1" dirty="0" smtClean="0"/>
              <a:t>     salud</a:t>
            </a:r>
            <a:r>
              <a:rPr lang="es-MX" sz="2400" b="1" dirty="0"/>
              <a:t>, programas de </a:t>
            </a:r>
            <a:r>
              <a:rPr lang="es-MX" sz="2400" b="1" dirty="0" smtClean="0"/>
              <a:t>protección</a:t>
            </a:r>
            <a:endParaRPr lang="es-CL" sz="24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4855" y="2979502"/>
            <a:ext cx="2969537" cy="298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4000" b="1" dirty="0" smtClean="0">
                <a:solidFill>
                  <a:schemeClr val="bg1"/>
                </a:solidFill>
                <a:latin typeface="+mj-lt"/>
              </a:rPr>
              <a:t>Programas de apoyo externos</a:t>
            </a:r>
            <a:endParaRPr lang="es-CL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05" y="3133510"/>
            <a:ext cx="8863385" cy="365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0"/>
          <p:cNvSpPr/>
          <p:nvPr/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/>
          <p:nvPr/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0">
                <a:srgbClr val="0A3041">
                  <a:alpha val="82352"/>
                </a:srgbClr>
              </a:gs>
              <a:gs pos="21000">
                <a:srgbClr val="0A3041">
                  <a:alpha val="82352"/>
                </a:srgbClr>
              </a:gs>
              <a:gs pos="100000">
                <a:srgbClr val="156082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0"/>
          <p:cNvSpPr/>
          <p:nvPr/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99000">
                <a:srgbClr val="000000">
                  <a:alpha val="40392"/>
                </a:srgbClr>
              </a:gs>
              <a:gs pos="100000">
                <a:srgbClr val="000000">
                  <a:alpha val="40392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/>
          <p:nvPr/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72549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"/>
          <p:cNvSpPr/>
          <p:nvPr/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26274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0"/>
          <p:cNvSpPr/>
          <p:nvPr/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rgbClr val="156082">
                  <a:alpha val="25490"/>
                </a:srgbClr>
              </a:gs>
              <a:gs pos="85000">
                <a:srgbClr val="43AFE2">
                  <a:alpha val="0"/>
                </a:srgbClr>
              </a:gs>
              <a:gs pos="100000">
                <a:srgbClr val="43AFE2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0"/>
          <p:cNvSpPr txBox="1"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sz="4800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s-CL" sz="4800" b="1" u="sng" dirty="0">
                <a:solidFill>
                  <a:srgbClr val="FFFFFF"/>
                </a:solidFill>
              </a:rPr>
              <a:t>Ejecución de </a:t>
            </a:r>
            <a:r>
              <a:rPr lang="es-CL" sz="4800" b="1" u="sng" dirty="0" smtClean="0">
                <a:solidFill>
                  <a:srgbClr val="FFFFFF"/>
                </a:solidFill>
              </a:rPr>
              <a:t>proyectos 2025-2026 </a:t>
            </a:r>
            <a:endParaRPr b="1" u="sng" dirty="0"/>
          </a:p>
        </p:txBody>
      </p:sp>
      <p:sp>
        <p:nvSpPr>
          <p:cNvPr id="331" name="Google Shape;331;p10"/>
          <p:cNvSpPr/>
          <p:nvPr/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rgbClr val="0F4861">
                  <a:alpha val="49411"/>
                </a:srgbClr>
              </a:gs>
              <a:gs pos="99000">
                <a:srgbClr val="000000">
                  <a:alpha val="33333"/>
                </a:srgbClr>
              </a:gs>
              <a:gs pos="100000">
                <a:srgbClr val="000000">
                  <a:alpha val="3333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cuenta pública </a:t>
            </a:r>
            <a:r>
              <a:rPr lang="es-CL" dirty="0" smtClean="0"/>
              <a:t>2025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3b5bf7c8a0_0_1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33b5bf7c8a0_0_135"/>
          <p:cNvSpPr/>
          <p:nvPr/>
        </p:nvSpPr>
        <p:spPr>
          <a:xfrm rot="10800000">
            <a:off x="-11670" y="-130"/>
            <a:ext cx="12225900" cy="68682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419989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33b5bf7c8a0_0_135"/>
          <p:cNvSpPr/>
          <p:nvPr/>
        </p:nvSpPr>
        <p:spPr>
          <a:xfrm rot="10800000" flipH="1">
            <a:off x="441959" y="-129"/>
            <a:ext cx="11772300" cy="6868200"/>
          </a:xfrm>
          <a:prstGeom prst="rect">
            <a:avLst/>
          </a:prstGeom>
          <a:gradFill>
            <a:gsLst>
              <a:gs pos="0">
                <a:srgbClr val="0A3041">
                  <a:alpha val="82352"/>
                </a:srgbClr>
              </a:gs>
              <a:gs pos="21000">
                <a:srgbClr val="0A3041">
                  <a:alpha val="82352"/>
                </a:srgbClr>
              </a:gs>
              <a:gs pos="100000">
                <a:srgbClr val="156082">
                  <a:alpha val="0"/>
                </a:srgbClr>
              </a:gs>
            </a:gsLst>
            <a:lin ang="84001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33b5bf7c8a0_0_135"/>
          <p:cNvSpPr/>
          <p:nvPr/>
        </p:nvSpPr>
        <p:spPr>
          <a:xfrm rot="10800000">
            <a:off x="-15226" y="-128"/>
            <a:ext cx="3623400" cy="68682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99000">
                <a:srgbClr val="000000">
                  <a:alpha val="40392"/>
                </a:srgbClr>
              </a:gs>
              <a:gs pos="100000">
                <a:srgbClr val="000000">
                  <a:alpha val="40392"/>
                </a:srgbClr>
              </a:gs>
            </a:gsLst>
            <a:lin ang="1319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3b5bf7c8a0_0_135"/>
          <p:cNvSpPr/>
          <p:nvPr/>
        </p:nvSpPr>
        <p:spPr>
          <a:xfrm flipH="1">
            <a:off x="-15994" y="-3"/>
            <a:ext cx="12233700" cy="68682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72549"/>
                </a:srgbClr>
              </a:gs>
            </a:gsLst>
            <a:lin ang="1740015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33b5bf7c8a0_0_135"/>
          <p:cNvSpPr/>
          <p:nvPr/>
        </p:nvSpPr>
        <p:spPr>
          <a:xfrm rot="5400000" flipH="1">
            <a:off x="4484279" y="-861879"/>
            <a:ext cx="6861900" cy="8598000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26274"/>
                </a:srgbClr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33b5bf7c8a0_0_135"/>
          <p:cNvSpPr/>
          <p:nvPr/>
        </p:nvSpPr>
        <p:spPr>
          <a:xfrm rot="5993167">
            <a:off x="1186919" y="1089120"/>
            <a:ext cx="4967665" cy="4988380"/>
          </a:xfrm>
          <a:prstGeom prst="ellipse">
            <a:avLst/>
          </a:prstGeom>
          <a:gradFill>
            <a:gsLst>
              <a:gs pos="0">
                <a:srgbClr val="156082">
                  <a:alpha val="25490"/>
                </a:srgbClr>
              </a:gs>
              <a:gs pos="85000">
                <a:srgbClr val="43AFE2">
                  <a:alpha val="0"/>
                </a:srgbClr>
              </a:gs>
              <a:gs pos="100000">
                <a:srgbClr val="43AFE2">
                  <a:alpha val="0"/>
                </a:srgbClr>
              </a:gs>
            </a:gsLst>
            <a:lin ang="1440003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33b5bf7c8a0_0_135"/>
          <p:cNvSpPr txBox="1">
            <a:spLocks noGrp="1"/>
          </p:cNvSpPr>
          <p:nvPr>
            <p:ph type="title"/>
          </p:nvPr>
        </p:nvSpPr>
        <p:spPr>
          <a:xfrm>
            <a:off x="104399" y="223276"/>
            <a:ext cx="11657100" cy="663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61851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Reposición </a:t>
            </a:r>
            <a:r>
              <a:rPr lang="es-CL" sz="2917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vidrios de salas de clases y de oficinas.</a:t>
            </a:r>
            <a:endParaRPr sz="291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851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Instalación </a:t>
            </a:r>
            <a:r>
              <a:rPr lang="es-CL" sz="2917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cortinas salas de </a:t>
            </a: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clases y oficinas </a:t>
            </a:r>
            <a:r>
              <a:rPr lang="es-CL" sz="2917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(nuevas y recicladas)</a:t>
            </a:r>
            <a:endParaRPr sz="291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851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Poda </a:t>
            </a:r>
            <a:r>
              <a:rPr lang="es-CL" sz="2917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 mantención de jardines.</a:t>
            </a:r>
            <a:endParaRPr sz="291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851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Aseo </a:t>
            </a:r>
            <a:r>
              <a:rPr lang="es-CL" sz="2917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diario de entrada establecimiento.</a:t>
            </a:r>
            <a:endParaRPr sz="291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851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Compra </a:t>
            </a:r>
            <a:r>
              <a:rPr lang="es-CL" sz="2917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basureros </a:t>
            </a: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Cierre </a:t>
            </a:r>
            <a:r>
              <a:rPr lang="es-CL" sz="2917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reja </a:t>
            </a: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perimetral</a:t>
            </a:r>
            <a:r>
              <a:rPr lang="es-CL" sz="2917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 pintura de cierre interno</a:t>
            </a:r>
            <a:b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Pintura </a:t>
            </a:r>
            <a:r>
              <a:rPr lang="es-CL" sz="2917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fachada establecimiento</a:t>
            </a:r>
            <a:b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Hermoseamiento de recepción de establecimiento</a:t>
            </a:r>
            <a:b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Instalación de lienzo en frontis de establecimiento por calle 10 de julio para reforzar proceso de admisión y matrícula</a:t>
            </a:r>
            <a:b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-Llegada de materiales correspondientes a Proyecto INNOVA, gestionado ante SEREMI de Educación Región Metropolitana</a:t>
            </a:r>
            <a:b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-Plan de Admisión y difusión 2027</a:t>
            </a:r>
            <a:b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Creación 2 ciclo básico (5°,6°,7° y 8° básico)</a:t>
            </a:r>
            <a:b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91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Varios </a:t>
            </a:r>
            <a:r>
              <a:rPr lang="es-CL" sz="2917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emergentes.</a:t>
            </a:r>
            <a:endParaRPr sz="291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4211"/>
              <a:buNone/>
            </a:pPr>
            <a:endParaRPr sz="269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33b5bf7c8a0_0_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cuenta pública </a:t>
            </a:r>
            <a:r>
              <a:rPr lang="es-CL" dirty="0" smtClean="0"/>
              <a:t>2025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0"/>
          <p:cNvSpPr/>
          <p:nvPr/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/>
          <p:nvPr/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0">
                <a:srgbClr val="0A3041">
                  <a:alpha val="82352"/>
                </a:srgbClr>
              </a:gs>
              <a:gs pos="21000">
                <a:srgbClr val="0A3041">
                  <a:alpha val="82352"/>
                </a:srgbClr>
              </a:gs>
              <a:gs pos="100000">
                <a:srgbClr val="156082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0"/>
          <p:cNvSpPr/>
          <p:nvPr/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99000">
                <a:srgbClr val="000000">
                  <a:alpha val="40392"/>
                </a:srgbClr>
              </a:gs>
              <a:gs pos="100000">
                <a:srgbClr val="000000">
                  <a:alpha val="40392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/>
          <p:nvPr/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72549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"/>
          <p:cNvSpPr/>
          <p:nvPr/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0">
                <a:srgbClr val="0F4861">
                  <a:alpha val="0"/>
                </a:srgbClr>
              </a:gs>
              <a:gs pos="3000">
                <a:srgbClr val="0F4861">
                  <a:alpha val="0"/>
                </a:srgbClr>
              </a:gs>
              <a:gs pos="100000">
                <a:srgbClr val="000000">
                  <a:alpha val="26274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0"/>
          <p:cNvSpPr/>
          <p:nvPr/>
        </p:nvSpPr>
        <p:spPr>
          <a:xfrm rot="5993193">
            <a:off x="4424331" y="-632481"/>
            <a:ext cx="1743894" cy="7711026"/>
          </a:xfrm>
          <a:prstGeom prst="ellipse">
            <a:avLst/>
          </a:prstGeom>
          <a:gradFill>
            <a:gsLst>
              <a:gs pos="0">
                <a:srgbClr val="156082">
                  <a:alpha val="25490"/>
                </a:srgbClr>
              </a:gs>
              <a:gs pos="85000">
                <a:srgbClr val="43AFE2">
                  <a:alpha val="0"/>
                </a:srgbClr>
              </a:gs>
              <a:gs pos="100000">
                <a:srgbClr val="43AFE2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0"/>
          <p:cNvSpPr txBox="1">
            <a:spLocks noGrp="1"/>
          </p:cNvSpPr>
          <p:nvPr>
            <p:ph type="title"/>
          </p:nvPr>
        </p:nvSpPr>
        <p:spPr>
          <a:xfrm>
            <a:off x="1348309" y="818984"/>
            <a:ext cx="9528957" cy="31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sz="6000" b="1" dirty="0" smtClean="0">
                <a:solidFill>
                  <a:srgbClr val="FFFFFF"/>
                </a:solidFill>
                <a:latin typeface="+mj-lt"/>
                <a:sym typeface="Play"/>
              </a:rPr>
              <a:t>MUCHAS GRACIAS  </a:t>
            </a:r>
            <a:endParaRPr sz="6000" b="1" u="sng" dirty="0">
              <a:latin typeface="+mj-lt"/>
            </a:endParaRPr>
          </a:p>
        </p:txBody>
      </p:sp>
      <p:sp>
        <p:nvSpPr>
          <p:cNvPr id="331" name="Google Shape;331;p10"/>
          <p:cNvSpPr/>
          <p:nvPr/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rgbClr val="0F4861">
                  <a:alpha val="49411"/>
                </a:srgbClr>
              </a:gs>
              <a:gs pos="99000">
                <a:srgbClr val="000000">
                  <a:alpha val="33333"/>
                </a:srgbClr>
              </a:gs>
              <a:gs pos="100000">
                <a:srgbClr val="000000">
                  <a:alpha val="3333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cuenta pública </a:t>
            </a:r>
            <a:r>
              <a:rPr lang="es-CL" dirty="0" smtClean="0"/>
              <a:t>2025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61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b5bf7c8a0_0_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33b5bf7c8a0_0_31"/>
          <p:cNvSpPr/>
          <p:nvPr/>
        </p:nvSpPr>
        <p:spPr>
          <a:xfrm rot="5400000" flipH="1">
            <a:off x="-638495" y="639300"/>
            <a:ext cx="6858000" cy="557940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0F486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3b5bf7c8a0_0_31"/>
          <p:cNvSpPr/>
          <p:nvPr/>
        </p:nvSpPr>
        <p:spPr>
          <a:xfrm rot="5400000" flipH="1">
            <a:off x="-393212" y="395200"/>
            <a:ext cx="6346200" cy="55761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0"/>
                </a:srgbClr>
              </a:gs>
              <a:gs pos="100000">
                <a:srgbClr val="156082">
                  <a:alpha val="0"/>
                </a:srgbClr>
              </a:gs>
            </a:gsLst>
            <a:lin ang="180000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33b5bf7c8a0_0_31"/>
          <p:cNvSpPr/>
          <p:nvPr/>
        </p:nvSpPr>
        <p:spPr>
          <a:xfrm rot="5400000" flipH="1">
            <a:off x="1528886" y="2818946"/>
            <a:ext cx="2502000" cy="5576100"/>
          </a:xfrm>
          <a:prstGeom prst="rect">
            <a:avLst/>
          </a:prstGeom>
          <a:gradFill>
            <a:gsLst>
              <a:gs pos="0">
                <a:srgbClr val="156082">
                  <a:alpha val="28235"/>
                </a:srgbClr>
              </a:gs>
              <a:gs pos="2000">
                <a:srgbClr val="156082">
                  <a:alpha val="28235"/>
                </a:srgbClr>
              </a:gs>
              <a:gs pos="100000">
                <a:srgbClr val="000000">
                  <a:alpha val="29411"/>
                </a:srgbClr>
              </a:gs>
            </a:gsLst>
            <a:lin ang="779990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3b5bf7c8a0_0_31"/>
          <p:cNvSpPr/>
          <p:nvPr/>
        </p:nvSpPr>
        <p:spPr>
          <a:xfrm rot="5400000" flipH="1">
            <a:off x="-425046" y="852749"/>
            <a:ext cx="6858000" cy="5152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10588"/>
                </a:srgbClr>
              </a:gs>
              <a:gs pos="100000">
                <a:srgbClr val="156082">
                  <a:alpha val="10588"/>
                </a:srgbClr>
              </a:gs>
            </a:gsLst>
            <a:lin ang="779990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33b5bf7c8a0_0_31"/>
          <p:cNvSpPr/>
          <p:nvPr/>
        </p:nvSpPr>
        <p:spPr>
          <a:xfrm rot="6097846">
            <a:off x="818682" y="1128490"/>
            <a:ext cx="4318368" cy="4318368"/>
          </a:xfrm>
          <a:prstGeom prst="ellipse">
            <a:avLst/>
          </a:prstGeom>
          <a:gradFill>
            <a:gsLst>
              <a:gs pos="0">
                <a:srgbClr val="156082">
                  <a:alpha val="0"/>
                </a:srgbClr>
              </a:gs>
              <a:gs pos="39000">
                <a:srgbClr val="156082">
                  <a:alpha val="0"/>
                </a:srgbClr>
              </a:gs>
              <a:gs pos="100000">
                <a:srgbClr val="43AFE2">
                  <a:alpha val="14509"/>
                </a:srgbClr>
              </a:gs>
            </a:gsLst>
            <a:lin ang="1740015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3b5bf7c8a0_0_31"/>
          <p:cNvSpPr txBox="1">
            <a:spLocks noGrp="1"/>
          </p:cNvSpPr>
          <p:nvPr>
            <p:ph type="title"/>
          </p:nvPr>
        </p:nvSpPr>
        <p:spPr>
          <a:xfrm>
            <a:off x="826396" y="586855"/>
            <a:ext cx="4230000" cy="3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dirty="0">
                <a:solidFill>
                  <a:srgbClr val="FFFFFF"/>
                </a:solidFill>
              </a:rPr>
              <a:t> </a:t>
            </a:r>
            <a:r>
              <a:rPr lang="es-CL" sz="4000" b="1" dirty="0">
                <a:solidFill>
                  <a:srgbClr val="FFFFFF"/>
                </a:solidFill>
              </a:rPr>
              <a:t>¿Qué hicimos el 2025? </a:t>
            </a:r>
            <a:endParaRPr b="1" dirty="0"/>
          </a:p>
        </p:txBody>
      </p:sp>
      <p:sp>
        <p:nvSpPr>
          <p:cNvPr id="135" name="Google Shape;135;g33b5bf7c8a0_0_31"/>
          <p:cNvSpPr txBox="1">
            <a:spLocks noGrp="1"/>
          </p:cNvSpPr>
          <p:nvPr>
            <p:ph type="body" idx="1"/>
          </p:nvPr>
        </p:nvSpPr>
        <p:spPr>
          <a:xfrm>
            <a:off x="5671975" y="136300"/>
            <a:ext cx="6234600" cy="655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s-CL" sz="2195" dirty="0">
                <a:solidFill>
                  <a:srgbClr val="1A1A1A"/>
                </a:solidFill>
              </a:rPr>
              <a:t>9. </a:t>
            </a:r>
            <a:r>
              <a:rPr lang="es-CL" sz="2195" dirty="0" smtClean="0">
                <a:solidFill>
                  <a:srgbClr val="1A1A1A"/>
                </a:solidFill>
              </a:rPr>
              <a:t>Apertura y funcionamiento </a:t>
            </a:r>
            <a:r>
              <a:rPr lang="es-CL" sz="2195" dirty="0">
                <a:solidFill>
                  <a:srgbClr val="1A1A1A"/>
                </a:solidFill>
              </a:rPr>
              <a:t>del Kiosco.</a:t>
            </a:r>
            <a:endParaRPr sz="2195" dirty="0">
              <a:solidFill>
                <a:srgbClr val="1A1A1A"/>
              </a:solidFill>
            </a:endParaRPr>
          </a:p>
          <a:p>
            <a:pPr marL="0" indent="0">
              <a:lnSpc>
                <a:spcPct val="100000"/>
              </a:lnSpc>
              <a:buSzPts val="275"/>
              <a:buNone/>
            </a:pPr>
            <a:r>
              <a:rPr lang="es-CL" sz="2150" dirty="0">
                <a:solidFill>
                  <a:srgbClr val="1A1A1A"/>
                </a:solidFill>
              </a:rPr>
              <a:t>10. Regularización de convenios con entidades pertenecientes al Vínculo territorial.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s-CL" sz="2195" dirty="0">
                <a:solidFill>
                  <a:srgbClr val="1A1A1A"/>
                </a:solidFill>
              </a:rPr>
              <a:t>11. Solicitud de cuadrilla DEM en apoyo a personal de </a:t>
            </a:r>
            <a:r>
              <a:rPr lang="es-CL" sz="2195" dirty="0" smtClean="0">
                <a:solidFill>
                  <a:srgbClr val="1A1A1A"/>
                </a:solidFill>
              </a:rPr>
              <a:t>aseo en poda y arreglos de infraestructura.</a:t>
            </a:r>
            <a:endParaRPr sz="2195" dirty="0">
              <a:solidFill>
                <a:srgbClr val="1A1A1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s-CL" sz="2195" dirty="0">
                <a:solidFill>
                  <a:srgbClr val="1A1A1A"/>
                </a:solidFill>
              </a:rPr>
              <a:t>12. Mejoramiento en procesos administrativos y pedagógicos.</a:t>
            </a:r>
            <a:endParaRPr sz="2195" dirty="0">
              <a:solidFill>
                <a:srgbClr val="1A1A1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s-CL" sz="2195" dirty="0">
                <a:solidFill>
                  <a:srgbClr val="1A1A1A"/>
                </a:solidFill>
              </a:rPr>
              <a:t>13. Regularización de </a:t>
            </a:r>
            <a:r>
              <a:rPr lang="es-CL" sz="2195" dirty="0" smtClean="0">
                <a:solidFill>
                  <a:srgbClr val="1A1A1A"/>
                </a:solidFill>
              </a:rPr>
              <a:t>dotación de Docentes y AA.EE.</a:t>
            </a:r>
            <a:endParaRPr sz="2195" dirty="0">
              <a:solidFill>
                <a:srgbClr val="1A1A1A"/>
              </a:solidFill>
            </a:endParaRPr>
          </a:p>
          <a:p>
            <a:pPr marL="0" indent="0">
              <a:lnSpc>
                <a:spcPct val="100000"/>
              </a:lnSpc>
              <a:buSzPts val="275"/>
              <a:buNone/>
            </a:pPr>
            <a:r>
              <a:rPr lang="es-CL" sz="2150" dirty="0">
                <a:solidFill>
                  <a:srgbClr val="1A1A1A"/>
                </a:solidFill>
              </a:rPr>
              <a:t>14. Regularización de Plan de Estudios y entrega de planificaciones en ambos semestres con su </a:t>
            </a:r>
            <a:r>
              <a:rPr lang="es-CL" sz="2150" dirty="0" smtClean="0">
                <a:solidFill>
                  <a:srgbClr val="1A1A1A"/>
                </a:solidFill>
              </a:rPr>
              <a:t>debida retroalimentación individual y grupal. </a:t>
            </a:r>
          </a:p>
          <a:p>
            <a:pPr marL="0" indent="0">
              <a:lnSpc>
                <a:spcPct val="100000"/>
              </a:lnSpc>
              <a:buSzPts val="275"/>
              <a:buNone/>
            </a:pPr>
            <a:r>
              <a:rPr lang="es-CL" sz="2150" dirty="0" smtClean="0">
                <a:solidFill>
                  <a:srgbClr val="1A1A1A"/>
                </a:solidFill>
              </a:rPr>
              <a:t>15.- Conmemoración y Celebración de Hitos institucionales</a:t>
            </a:r>
          </a:p>
          <a:p>
            <a:pPr marL="0" indent="0">
              <a:lnSpc>
                <a:spcPct val="100000"/>
              </a:lnSpc>
              <a:buSzPts val="275"/>
              <a:buNone/>
            </a:pPr>
            <a:r>
              <a:rPr lang="es-CL" sz="2150" dirty="0" smtClean="0">
                <a:solidFill>
                  <a:srgbClr val="1A1A1A"/>
                </a:solidFill>
              </a:rPr>
              <a:t>16.- Proyecto ADECO</a:t>
            </a:r>
            <a:endParaRPr sz="2195" dirty="0">
              <a:solidFill>
                <a:srgbClr val="1A1A1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endParaRPr sz="7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0F4861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156082">
                  <a:alpha val="49411"/>
                </a:srgbClr>
              </a:gs>
              <a:gs pos="100000">
                <a:srgbClr val="0A304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3" descr="Recortes blancos y uno azul de efecto dominó"/>
          <p:cNvPicPr preferRelativeResize="0"/>
          <p:nvPr/>
        </p:nvPicPr>
        <p:blipFill rotWithShape="1">
          <a:blip r:embed="rId3">
            <a:alphaModFix/>
          </a:blip>
          <a:srcRect r="2078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43AFE2">
                  <a:alpha val="0"/>
                </a:srgbClr>
              </a:gs>
              <a:gs pos="39000">
                <a:srgbClr val="43AFE2">
                  <a:alpha val="0"/>
                </a:srgbClr>
              </a:gs>
              <a:gs pos="100000">
                <a:srgbClr val="0F4861">
                  <a:alpha val="25490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534473" y="2406770"/>
            <a:ext cx="3052293" cy="150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s-CL" sz="4000" b="1" u="sng" dirty="0">
                <a:solidFill>
                  <a:srgbClr val="FFFFFF"/>
                </a:solidFill>
              </a:rPr>
              <a:t>Rendición de recursos  </a:t>
            </a:r>
            <a:endParaRPr b="1" u="sng"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cuenta pública </a:t>
            </a:r>
            <a:r>
              <a:rPr lang="es-CL" dirty="0" smtClean="0"/>
              <a:t>2025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3b5bf7c8a0_0_6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" name="Google Shape;152;g33b5bf7c8a0_0_6"/>
          <p:cNvGraphicFramePr/>
          <p:nvPr>
            <p:extLst>
              <p:ext uri="{D42A27DB-BD31-4B8C-83A1-F6EECF244321}">
                <p14:modId xmlns:p14="http://schemas.microsoft.com/office/powerpoint/2010/main" val="4091402273"/>
              </p:ext>
            </p:extLst>
          </p:nvPr>
        </p:nvGraphicFramePr>
        <p:xfrm>
          <a:off x="313150" y="511479"/>
          <a:ext cx="11342564" cy="3474570"/>
        </p:xfrm>
        <a:graphic>
          <a:graphicData uri="http://schemas.openxmlformats.org/drawingml/2006/table">
            <a:tbl>
              <a:tblPr>
                <a:noFill/>
                <a:tableStyleId>{2EEB4BC5-982B-4583-96C0-76F5691ED5F3}</a:tableStyleId>
              </a:tblPr>
              <a:tblGrid>
                <a:gridCol w="3418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37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67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3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8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CL" sz="2400" b="1" u="none" strike="noStrike" cap="none" dirty="0"/>
                        <a:t>INGRESO TIPO SUBVENCIÓN</a:t>
                      </a: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2023</a:t>
                      </a: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2024</a:t>
                      </a: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2025</a:t>
                      </a: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6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SUBVENCIÓN NORMAL</a:t>
                      </a: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400" b="1" u="none" strike="noStrike" cap="none">
                          <a:latin typeface="Arial"/>
                          <a:cs typeface="Arial"/>
                        </a:rPr>
                        <a:t>$581.795.919</a:t>
                      </a:r>
                      <a:endParaRPr lang="es-CL" sz="2400" b="1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400" b="1" u="none" strike="noStrike" cap="none">
                          <a:latin typeface="Arial"/>
                          <a:cs typeface="Arial"/>
                        </a:rPr>
                        <a:t>$626.737.793</a:t>
                      </a:r>
                      <a:endParaRPr lang="es-CL" sz="2400" b="1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L" sz="2400" b="1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$641.450.069</a:t>
                      </a:r>
                      <a:endParaRPr lang="es-CL" sz="2400" b="1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8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SEP</a:t>
                      </a: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400" b="1" u="none" strike="noStrike" cap="none">
                          <a:latin typeface="Arial"/>
                          <a:cs typeface="Arial"/>
                        </a:rPr>
                        <a:t>$56.870.015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400" b="1" u="none" strike="noStrike" cap="none">
                          <a:latin typeface="Arial"/>
                          <a:cs typeface="Arial"/>
                        </a:rPr>
                        <a:t>$69.324.049</a:t>
                      </a:r>
                      <a:endParaRPr lang="es-CL" sz="2400" b="1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400" b="1" u="none" strike="noStrike" cap="none">
                          <a:latin typeface="Arial"/>
                          <a:cs typeface="Arial"/>
                        </a:rPr>
                        <a:t>$70.016.485</a:t>
                      </a:r>
                      <a:endParaRPr lang="es-CL" sz="2400" b="1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8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MANTENIMIENTO</a:t>
                      </a: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400" b="1" u="none" strike="noStrike" cap="none">
                          <a:latin typeface="Arial"/>
                          <a:cs typeface="Arial"/>
                        </a:rPr>
                        <a:t>$5.631.487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Arial"/>
                        <a:buNone/>
                      </a:pPr>
                      <a:r>
                        <a:rPr lang="es-CL" sz="2400" b="1" u="none" strike="noStrike" cap="none">
                          <a:latin typeface="Arial"/>
                          <a:ea typeface="Calibri"/>
                          <a:cs typeface="Arial"/>
                        </a:rPr>
                        <a:t>$5.809.324</a:t>
                      </a:r>
                      <a:endParaRPr lang="es-CL" sz="2400" b="1" u="none" strike="noStrike" cap="none" dirty="0"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L" sz="2400" b="1" u="none" strike="noStrike" cap="none">
                          <a:solidFill>
                            <a:schemeClr val="dk1"/>
                          </a:solidFill>
                          <a:latin typeface="Arial"/>
                          <a:ea typeface="Calibri"/>
                          <a:cs typeface="Arial"/>
                        </a:rPr>
                        <a:t>$5.841.179</a:t>
                      </a:r>
                      <a:endParaRPr lang="es-CL" sz="2400" b="1" u="none" strike="noStrike" cap="none" dirty="0">
                        <a:solidFill>
                          <a:schemeClr val="dk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8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TOTAL</a:t>
                      </a: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400" b="1" u="none" strike="noStrike" cap="none">
                          <a:latin typeface="Arial"/>
                          <a:cs typeface="Arial"/>
                        </a:rPr>
                        <a:t>$644.297.421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 i="0" u="none" strike="noStrike" cap="none" noProof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$701.871.166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b="1" i="0" u="none" strike="noStrike" cap="none" noProof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$717.307.733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Google Shape;152;g33b5bf7c8a0_0_6">
            <a:extLst>
              <a:ext uri="{FF2B5EF4-FFF2-40B4-BE49-F238E27FC236}">
                <a16:creationId xmlns="" xmlns:a16="http://schemas.microsoft.com/office/drawing/2014/main" id="{81615E16-FA08-B82F-3A5B-3384D45FA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994930"/>
              </p:ext>
            </p:extLst>
          </p:nvPr>
        </p:nvGraphicFramePr>
        <p:xfrm>
          <a:off x="208767" y="4331918"/>
          <a:ext cx="11269836" cy="2194440"/>
        </p:xfrm>
        <a:graphic>
          <a:graphicData uri="http://schemas.openxmlformats.org/drawingml/2006/table">
            <a:tbl>
              <a:tblPr>
                <a:noFill/>
                <a:tableStyleId>{2EEB4BC5-982B-4583-96C0-76F5691ED5F3}</a:tableStyleId>
              </a:tblPr>
              <a:tblGrid>
                <a:gridCol w="64667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030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32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s-CL" sz="2400" b="1" u="none" strike="noStrike" cap="none" dirty="0"/>
                        <a:t> EGRESO TIPO SUBVENCIÓN</a:t>
                      </a: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2025</a:t>
                      </a:r>
                      <a:endParaRPr lang="es-CL" sz="2400" b="1" u="none" strike="noStrike" cap="none" dirty="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32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SUBVENCIÓN NORMAL</a:t>
                      </a: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400" b="1" u="none" strike="noStrike" cap="none">
                          <a:latin typeface="Arial"/>
                          <a:cs typeface="Arial"/>
                        </a:rPr>
                        <a:t>$633.806.202</a:t>
                      </a:r>
                      <a:endParaRPr lang="es-CL" sz="2400" b="1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2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SEP</a:t>
                      </a: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400" b="1" u="none" strike="noStrike" cap="none" dirty="0">
                          <a:latin typeface="Arial"/>
                          <a:cs typeface="Arial"/>
                        </a:rPr>
                        <a:t>$60.637.512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32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CL" sz="2400" b="1" u="none" strike="noStrike" cap="none"/>
                        <a:t>MANTENIMIENTO</a:t>
                      </a: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CL" sz="2400" b="1" u="none" strike="noStrike" cap="none">
                          <a:latin typeface="Arial"/>
                          <a:cs typeface="Arial"/>
                        </a:rPr>
                        <a:t>$4.221.207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/>
          <p:nvPr/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F4861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rgbClr val="0F4861">
                  <a:alpha val="44313"/>
                </a:srgbClr>
              </a:gs>
              <a:gs pos="100000">
                <a:srgbClr val="000000">
                  <a:alpha val="28235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100000">
                <a:srgbClr val="000000">
                  <a:alpha val="40392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 txBox="1"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s-CL" sz="4800" b="1" u="sng" dirty="0">
                <a:solidFill>
                  <a:srgbClr val="FFFFFF"/>
                </a:solidFill>
                <a:sym typeface="Play"/>
              </a:rPr>
              <a:t>Matr</a:t>
            </a:r>
            <a:r>
              <a:rPr lang="es-CL" sz="4800" b="1" u="sng" dirty="0">
                <a:solidFill>
                  <a:srgbClr val="FFFFFF"/>
                </a:solidFill>
              </a:rPr>
              <a:t>í</a:t>
            </a:r>
            <a:r>
              <a:rPr lang="es-CL" sz="4800" b="1" u="sng" dirty="0">
                <a:solidFill>
                  <a:srgbClr val="FFFFFF"/>
                </a:solidFill>
                <a:sym typeface="Play"/>
              </a:rPr>
              <a:t>cula y asistencia </a:t>
            </a:r>
            <a:endParaRPr b="1" u="sng" dirty="0"/>
          </a:p>
        </p:txBody>
      </p:sp>
      <p:sp>
        <p:nvSpPr>
          <p:cNvPr id="162" name="Google Shape;162;p4"/>
          <p:cNvSpPr/>
          <p:nvPr/>
        </p:nvSpPr>
        <p:spPr>
          <a:xfrm rot="-54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rgbClr val="156082">
                  <a:alpha val="23529"/>
                </a:srgbClr>
              </a:gs>
              <a:gs pos="78000">
                <a:srgbClr val="0A3041">
                  <a:alpha val="0"/>
                </a:srgbClr>
              </a:gs>
              <a:gs pos="100000">
                <a:srgbClr val="0A3041">
                  <a:alpha val="0"/>
                </a:srgbClr>
              </a:gs>
            </a:gsLst>
            <a:lin ang="10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4" descr="Marca de verificació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1874" y="2108877"/>
            <a:ext cx="2654533" cy="265453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/>
              <a:t>cuenta pública </a:t>
            </a:r>
            <a:r>
              <a:rPr lang="es-CL" dirty="0" smtClean="0"/>
              <a:t>2025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b5bf7c8a0_0_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b="0" i="0" u="none" strike="noStrike" cap="none" dirty="0">
              <a:latin typeface="Arial"/>
              <a:ea typeface="Arial"/>
              <a:cs typeface="Arial"/>
            </a:endParaRPr>
          </a:p>
        </p:txBody>
      </p:sp>
      <p:pic>
        <p:nvPicPr>
          <p:cNvPr id="6" name="Imagen 5" descr="Group 37, Objeto agrupado">
            <a:extLst>
              <a:ext uri="{FF2B5EF4-FFF2-40B4-BE49-F238E27FC236}">
                <a16:creationId xmlns="" xmlns:a16="http://schemas.microsoft.com/office/drawing/2014/main" id="{D6885E74-A2B7-A3DE-9F6B-72AFE6EC4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000"/>
            <a:ext cx="12192000" cy="5865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>
          <a:extLst>
            <a:ext uri="{FF2B5EF4-FFF2-40B4-BE49-F238E27FC236}">
              <a16:creationId xmlns="" xmlns:a16="http://schemas.microsoft.com/office/drawing/2014/main" id="{592D8804-FF87-4FAC-FBB1-AD8F29D74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b5bf7c8a0_0_50">
            <a:extLst>
              <a:ext uri="{FF2B5EF4-FFF2-40B4-BE49-F238E27FC236}">
                <a16:creationId xmlns="" xmlns:a16="http://schemas.microsoft.com/office/drawing/2014/main" id="{C8A1E433-2F11-2FA4-5CDC-FDC6173B9A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b="0" i="0" u="none" strike="noStrike" cap="none" dirty="0">
              <a:latin typeface="Arial"/>
              <a:ea typeface="Arial"/>
              <a:cs typeface="Arial"/>
            </a:endParaRPr>
          </a:p>
        </p:txBody>
      </p:sp>
      <p:sp>
        <p:nvSpPr>
          <p:cNvPr id="171" name="Google Shape;171;g33b5bf7c8a0_0_50">
            <a:extLst>
              <a:ext uri="{FF2B5EF4-FFF2-40B4-BE49-F238E27FC236}">
                <a16:creationId xmlns="" xmlns:a16="http://schemas.microsoft.com/office/drawing/2014/main" id="{74A98FD6-04BE-12DC-491B-E6AB13BA9BD5}"/>
              </a:ext>
            </a:extLst>
          </p:cNvPr>
          <p:cNvSpPr/>
          <p:nvPr/>
        </p:nvSpPr>
        <p:spPr>
          <a:xfrm rot="-5400000">
            <a:off x="4844852" y="-489153"/>
            <a:ext cx="2502300" cy="12192000"/>
          </a:xfrm>
          <a:prstGeom prst="rect">
            <a:avLst/>
          </a:prstGeom>
          <a:gradFill>
            <a:gsLst>
              <a:gs pos="0">
                <a:srgbClr val="156082">
                  <a:alpha val="23529"/>
                </a:srgbClr>
              </a:gs>
              <a:gs pos="78000">
                <a:srgbClr val="0A3041">
                  <a:alpha val="0"/>
                </a:srgbClr>
              </a:gs>
              <a:gs pos="100000">
                <a:srgbClr val="0A3041">
                  <a:alpha val="0"/>
                </a:srgbClr>
              </a:gs>
            </a:gsLst>
            <a:lin ang="102001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66F5FF2B-55C3-89F3-AE38-88DA446D1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98855"/>
              </p:ext>
            </p:extLst>
          </p:nvPr>
        </p:nvGraphicFramePr>
        <p:xfrm>
          <a:off x="0" y="5866356"/>
          <a:ext cx="12192000" cy="614421"/>
        </p:xfrm>
        <a:graphic>
          <a:graphicData uri="http://schemas.openxmlformats.org/drawingml/2006/table">
            <a:tbl>
              <a:tblPr firstRow="1" bandRow="1">
                <a:tableStyleId>{2EEB4BC5-982B-4583-96C0-76F5691ED5F3}</a:tableStyleId>
              </a:tblPr>
              <a:tblGrid>
                <a:gridCol w="933358">
                  <a:extLst>
                    <a:ext uri="{9D8B030D-6E8A-4147-A177-3AD203B41FA5}">
                      <a16:colId xmlns="" xmlns:a16="http://schemas.microsoft.com/office/drawing/2014/main" val="2998937272"/>
                    </a:ext>
                  </a:extLst>
                </a:gridCol>
                <a:gridCol w="1283370">
                  <a:extLst>
                    <a:ext uri="{9D8B030D-6E8A-4147-A177-3AD203B41FA5}">
                      <a16:colId xmlns="" xmlns:a16="http://schemas.microsoft.com/office/drawing/2014/main" val="3153978342"/>
                    </a:ext>
                  </a:extLst>
                </a:gridCol>
                <a:gridCol w="1327120">
                  <a:extLst>
                    <a:ext uri="{9D8B030D-6E8A-4147-A177-3AD203B41FA5}">
                      <a16:colId xmlns="" xmlns:a16="http://schemas.microsoft.com/office/drawing/2014/main" val="3434814936"/>
                    </a:ext>
                  </a:extLst>
                </a:gridCol>
                <a:gridCol w="1297954">
                  <a:extLst>
                    <a:ext uri="{9D8B030D-6E8A-4147-A177-3AD203B41FA5}">
                      <a16:colId xmlns="" xmlns:a16="http://schemas.microsoft.com/office/drawing/2014/main" val="812473512"/>
                    </a:ext>
                  </a:extLst>
                </a:gridCol>
                <a:gridCol w="1254200">
                  <a:extLst>
                    <a:ext uri="{9D8B030D-6E8A-4147-A177-3AD203B41FA5}">
                      <a16:colId xmlns="" xmlns:a16="http://schemas.microsoft.com/office/drawing/2014/main" val="1187007163"/>
                    </a:ext>
                  </a:extLst>
                </a:gridCol>
                <a:gridCol w="1327120">
                  <a:extLst>
                    <a:ext uri="{9D8B030D-6E8A-4147-A177-3AD203B41FA5}">
                      <a16:colId xmlns="" xmlns:a16="http://schemas.microsoft.com/office/drawing/2014/main" val="1608105888"/>
                    </a:ext>
                  </a:extLst>
                </a:gridCol>
                <a:gridCol w="1312536">
                  <a:extLst>
                    <a:ext uri="{9D8B030D-6E8A-4147-A177-3AD203B41FA5}">
                      <a16:colId xmlns="" xmlns:a16="http://schemas.microsoft.com/office/drawing/2014/main" val="377545558"/>
                    </a:ext>
                  </a:extLst>
                </a:gridCol>
                <a:gridCol w="1254200">
                  <a:extLst>
                    <a:ext uri="{9D8B030D-6E8A-4147-A177-3AD203B41FA5}">
                      <a16:colId xmlns="" xmlns:a16="http://schemas.microsoft.com/office/drawing/2014/main" val="2058013434"/>
                    </a:ext>
                  </a:extLst>
                </a:gridCol>
                <a:gridCol w="1341703">
                  <a:extLst>
                    <a:ext uri="{9D8B030D-6E8A-4147-A177-3AD203B41FA5}">
                      <a16:colId xmlns="" xmlns:a16="http://schemas.microsoft.com/office/drawing/2014/main" val="1068387888"/>
                    </a:ext>
                  </a:extLst>
                </a:gridCol>
                <a:gridCol w="860439">
                  <a:extLst>
                    <a:ext uri="{9D8B030D-6E8A-4147-A177-3AD203B41FA5}">
                      <a16:colId xmlns="" xmlns:a16="http://schemas.microsoft.com/office/drawing/2014/main" val="3129988263"/>
                    </a:ext>
                  </a:extLst>
                </a:gridCol>
              </a:tblGrid>
              <a:tr h="61442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es-ES" sz="2000" b="1" i="0" dirty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Mar </a:t>
                      </a:r>
                      <a:endParaRPr lang="es-ES" sz="2000" b="1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es-ES" sz="2000" b="1" i="0" dirty="0" smtClean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   Abr</a:t>
                      </a:r>
                      <a:r>
                        <a:rPr lang="es-ES" sz="2000" b="1" i="0" dirty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ES" sz="2000" b="1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es-ES" sz="2000" b="1" i="0" dirty="0" smtClean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  </a:t>
                      </a:r>
                      <a:r>
                        <a:rPr lang="es-ES" sz="2000" b="1" i="0" dirty="0" err="1" smtClean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May</a:t>
                      </a:r>
                      <a:r>
                        <a:rPr lang="es-ES" sz="2000" b="1" i="0" dirty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ES" sz="2000" b="1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es-ES" sz="2000" b="1" i="0" dirty="0" smtClean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   Jun</a:t>
                      </a:r>
                      <a:r>
                        <a:rPr lang="es-ES" sz="2000" b="1" i="0" dirty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ES" sz="2000" b="1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5"/>
                        </a:lnSpc>
                        <a:buNone/>
                      </a:pPr>
                      <a:r>
                        <a:rPr lang="es-ES" sz="2000" b="1" i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Jul </a:t>
                      </a:r>
                      <a:endParaRPr lang="es-ES" sz="2000" b="1" i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es-ES" sz="2000" b="1" i="0" dirty="0" smtClean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  </a:t>
                      </a:r>
                      <a:r>
                        <a:rPr lang="es-ES" sz="2000" b="1" i="0" dirty="0" err="1" smtClean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Ago</a:t>
                      </a:r>
                      <a:r>
                        <a:rPr lang="es-ES" sz="2000" b="1" i="0" dirty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ES" sz="2000" b="1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es-ES" sz="2000" b="1" i="0" dirty="0" smtClean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    </a:t>
                      </a:r>
                      <a:r>
                        <a:rPr lang="es-ES" sz="2000" b="1" i="0" dirty="0" err="1" smtClean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Sep</a:t>
                      </a:r>
                      <a:r>
                        <a:rPr lang="es-ES" sz="2000" b="1" i="0" dirty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ES" sz="2000" b="1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85"/>
                        </a:lnSpc>
                        <a:buNone/>
                      </a:pPr>
                      <a:r>
                        <a:rPr lang="es-ES" sz="2000" b="1" i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Oct </a:t>
                      </a:r>
                      <a:endParaRPr lang="es-ES" sz="2000" b="1" i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es-ES" sz="2000" b="1" i="0" dirty="0" smtClean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  Nov</a:t>
                      </a:r>
                      <a:r>
                        <a:rPr lang="es-ES" sz="2000" b="1" i="0" dirty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s-ES" sz="2000" b="1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es-ES" sz="2000" b="1" i="0" dirty="0">
                          <a:solidFill>
                            <a:srgbClr val="44536A"/>
                          </a:solidFill>
                          <a:effectLst/>
                          <a:latin typeface="Arial"/>
                          <a:cs typeface="Arial"/>
                        </a:rPr>
                        <a:t>Dic </a:t>
                      </a:r>
                      <a:endParaRPr lang="es-ES" sz="2000" b="1" i="0" dirty="0"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1388055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74A1651-7D49-4E4D-1B55-1F8AABC72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108" y="1541615"/>
            <a:ext cx="180975" cy="1809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945F92D-A3CF-1D48-AB8E-5A887C98F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572" y="1496599"/>
            <a:ext cx="180975" cy="180975"/>
          </a:xfrm>
          <a:prstGeom prst="rect">
            <a:avLst/>
          </a:prstGeom>
        </p:spPr>
      </p:pic>
      <p:pic>
        <p:nvPicPr>
          <p:cNvPr id="7" name="Imagen 6" descr="Group 200, Objeto agrupado">
            <a:extLst>
              <a:ext uri="{FF2B5EF4-FFF2-40B4-BE49-F238E27FC236}">
                <a16:creationId xmlns="" xmlns:a16="http://schemas.microsoft.com/office/drawing/2014/main" id="{25C80C42-0AA8-7BA6-C107-01680EADF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" y="1164731"/>
            <a:ext cx="12192003" cy="444211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F3B1608F-928C-0D82-862B-48418FC36CC6}"/>
              </a:ext>
            </a:extLst>
          </p:cNvPr>
          <p:cNvSpPr txBox="1"/>
          <p:nvPr/>
        </p:nvSpPr>
        <p:spPr>
          <a:xfrm>
            <a:off x="2066795" y="474945"/>
            <a:ext cx="8141918" cy="2177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1950"/>
              </a:lnSpc>
            </a:pPr>
            <a:r>
              <a:rPr lang="es-ES" sz="2000" b="1" i="0">
                <a:solidFill>
                  <a:srgbClr val="0E69B4"/>
                </a:solidFill>
                <a:ea typeface="Segoe UI"/>
              </a:rPr>
              <a:t>Asistencia mensual SIGE</a:t>
            </a:r>
            <a:r>
              <a:rPr sz="2000" b="1" i="0" dirty="0">
                <a:solidFill>
                  <a:srgbClr val="0E69B4"/>
                </a:solidFill>
                <a:ea typeface="Calibri"/>
              </a:rPr>
              <a:t> </a:t>
            </a:r>
            <a:endParaRPr lang="es-ES" sz="2000" b="1" dirty="0">
              <a:solidFill>
                <a:srgbClr val="0E69B4"/>
              </a:solidFill>
              <a:ea typeface="Calibri"/>
            </a:endParaRPr>
          </a:p>
          <a:p>
            <a:pPr algn="ctr">
              <a:lnSpc>
                <a:spcPts val="1950"/>
              </a:lnSpc>
            </a:pPr>
            <a:r>
              <a:rPr lang="es-ES" sz="2000" b="1" i="0">
                <a:solidFill>
                  <a:srgbClr val="44536A"/>
                </a:solidFill>
                <a:ea typeface="Segoe UI"/>
              </a:rPr>
              <a:t>Base de datos: Asistencia declarada mensual por año. </a:t>
            </a:r>
            <a:endParaRPr lang="es-ES" sz="2000" b="1" dirty="0">
              <a:solidFill>
                <a:srgbClr val="0E69B4"/>
              </a:solidFill>
              <a:ea typeface="Calibri"/>
            </a:endParaRPr>
          </a:p>
          <a:p>
            <a:pPr algn="ctr">
              <a:lnSpc>
                <a:spcPts val="1950"/>
              </a:lnSpc>
            </a:pPr>
            <a:r>
              <a:rPr lang="es-ES" sz="2000" b="1" i="0">
                <a:solidFill>
                  <a:srgbClr val="44536A"/>
                </a:solidFill>
                <a:ea typeface="Segoe UI"/>
              </a:rPr>
              <a:t>Fuente: SIGE</a:t>
            </a:r>
            <a:r>
              <a:rPr sz="2000" b="1" i="0" dirty="0">
                <a:solidFill>
                  <a:srgbClr val="44536A"/>
                </a:solidFill>
                <a:ea typeface="Calibri"/>
              </a:rPr>
              <a:t> </a:t>
            </a:r>
            <a:r>
              <a:rPr lang="en-US" sz="2000" b="1" dirty="0">
                <a:solidFill>
                  <a:srgbClr val="44536A"/>
                </a:solidFill>
                <a:ea typeface="Calibri"/>
              </a:rPr>
              <a:t> </a:t>
            </a:r>
            <a:endParaRPr lang="es-ES" sz="2000" b="1">
              <a:solidFill>
                <a:srgbClr val="0E69B4"/>
              </a:solidFill>
              <a:ea typeface="Calibri"/>
            </a:endParaRPr>
          </a:p>
          <a:p>
            <a:pPr algn="ctr">
              <a:lnSpc>
                <a:spcPts val="1950"/>
              </a:lnSpc>
            </a:pPr>
            <a:endParaRPr lang="es-ES" sz="2000" b="1" i="0" dirty="0">
              <a:solidFill>
                <a:srgbClr val="44536A"/>
              </a:solidFill>
              <a:ea typeface="Calibri"/>
            </a:endParaRPr>
          </a:p>
          <a:p>
            <a:pPr>
              <a:lnSpc>
                <a:spcPts val="1350"/>
              </a:lnSpc>
            </a:pPr>
            <a:r>
              <a:rPr lang="es-ES" sz="1000" dirty="0">
                <a:latin typeface="Segoe UI"/>
                <a:ea typeface="Segoe UI"/>
                <a:cs typeface="Segoe UI"/>
              </a:rPr>
              <a:t>                      </a:t>
            </a:r>
            <a:r>
              <a:rPr lang="es-ES" sz="2000">
                <a:ea typeface="Segoe UI"/>
              </a:rPr>
              <a:t>2025 </a:t>
            </a:r>
            <a:r>
              <a:rPr lang="es-ES" sz="1000" dirty="0">
                <a:latin typeface="Segoe UI"/>
                <a:ea typeface="Segoe UI"/>
                <a:cs typeface="Segoe UI"/>
              </a:rPr>
              <a:t>                                                                  </a:t>
            </a:r>
            <a:r>
              <a:rPr lang="es-ES" sz="2000">
                <a:ea typeface="Segoe UI"/>
              </a:rPr>
              <a:t> 2024</a:t>
            </a:r>
          </a:p>
          <a:p>
            <a:pPr>
              <a:lnSpc>
                <a:spcPts val="1350"/>
              </a:lnSpc>
            </a:pPr>
            <a:endParaRPr lang="es-ES" sz="1000" b="0" i="0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  <a:p>
            <a:pPr algn="l" rtl="0">
              <a:lnSpc>
                <a:spcPts val="1350"/>
              </a:lnSpc>
            </a:pPr>
            <a:endParaRPr sz="1000" b="0" i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  <a:p>
            <a:pPr algn="l" rtl="0">
              <a:lnSpc>
                <a:spcPts val="675"/>
              </a:lnSpc>
            </a:pPr>
            <a:endParaRPr sz="500" b="0" i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  <a:p>
            <a:pPr algn="l" rtl="0"/>
            <a:endParaRPr b="0" i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1494</Words>
  <Application>Microsoft Office PowerPoint</Application>
  <PresentationFormat>Panorámica</PresentationFormat>
  <Paragraphs>369</Paragraphs>
  <Slides>37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Calibri</vt:lpstr>
      <vt:lpstr>Segoe UI Symbol</vt:lpstr>
      <vt:lpstr>Segoe UI</vt:lpstr>
      <vt:lpstr>Arial</vt:lpstr>
      <vt:lpstr>Play</vt:lpstr>
      <vt:lpstr>Tema de Office</vt:lpstr>
      <vt:lpstr>CUENTA PÚBLICA 2025 </vt:lpstr>
      <vt:lpstr>BIENVENIDA DEL CONSEJO </vt:lpstr>
      <vt:lpstr> ¿Qué hicimos el 2025? </vt:lpstr>
      <vt:lpstr> ¿Qué hicimos el 2025? </vt:lpstr>
      <vt:lpstr>Rendición de recursos  </vt:lpstr>
      <vt:lpstr>Presentación de PowerPoint</vt:lpstr>
      <vt:lpstr>Matrícula y asistencia </vt:lpstr>
      <vt:lpstr>Presentación de PowerPoint</vt:lpstr>
      <vt:lpstr>Presentación de PowerPoint</vt:lpstr>
      <vt:lpstr>Presentación de PowerPoint</vt:lpstr>
      <vt:lpstr>PLAN DE MEJORAMIENTO EDUCATIVO (PME)</vt:lpstr>
      <vt:lpstr>PME 2025             -GESTIÓN PEDAGÓGICA          </vt:lpstr>
      <vt:lpstr>PME 2025        -LIDERAZGO        - CONVIVENCIA EDUCATIVA       </vt:lpstr>
      <vt:lpstr>PME 2025            GESTIÓN DE RECURSOS                </vt:lpstr>
      <vt:lpstr>PLAN DE MEJORAMIENTO EDUCATIVO (PME) Proyección 2026</vt:lpstr>
      <vt:lpstr>RESULTADOS ACADÉMICOS</vt:lpstr>
      <vt:lpstr>  Eficiencia interna   2025  </vt:lpstr>
      <vt:lpstr>Presentación de PowerPoint</vt:lpstr>
      <vt:lpstr>Presentación de PowerPoint</vt:lpstr>
      <vt:lpstr>Resultados de los Indicadores de Desarrollo Personal y Social</vt:lpstr>
      <vt:lpstr>Resultados de los Indicadores de Desarrollo Personal y Social</vt:lpstr>
      <vt:lpstr>   Resultados PAES</vt:lpstr>
      <vt:lpstr> SIMCE  Puntajes: -Nacional -GSE -Confe  </vt:lpstr>
      <vt:lpstr> SIMCE  LECTURA  Porcentaje estudiantes por Nivel de aprendizaje Lectura: -Adecuado -Elemental -Insuficiente   </vt:lpstr>
      <vt:lpstr>SIMCE  MATEMÁTICA  Porcentaje estudiantes por Nivel de aprendizaje Matemática: -Adecuado -Elemental -Insuficiente   </vt:lpstr>
      <vt:lpstr> CONVIVENCIA EDUCATIVA </vt:lpstr>
      <vt:lpstr>Convivencia Educativa </vt:lpstr>
      <vt:lpstr> DUPLA PSICOSOCIAL 92 fichas ABE, divididas en:</vt:lpstr>
      <vt:lpstr> </vt:lpstr>
      <vt:lpstr> </vt:lpstr>
      <vt:lpstr>PROGRAMA DE INCLUSIÓN ESCOLAR (PIE)</vt:lpstr>
      <vt:lpstr>Programa de Inclusión Escolar (PIE)</vt:lpstr>
      <vt:lpstr>Acciones de retención y asistencia </vt:lpstr>
      <vt:lpstr>Acciones frente a deserción  </vt:lpstr>
      <vt:lpstr> Ejecución de proyectos 2025-2026 </vt:lpstr>
      <vt:lpstr>- Reposición de vidrios de salas de clases y de oficinas. - Instalación de cortinas salas de clases y oficinas (nuevas y recicladas) - Poda y mantención de jardines. - Aseo diario de entrada establecimiento. - Compra de basureros  - Cierre de reja perimetral y pintura de cierre interno - Pintura de fachada establecimiento - Hermoseamiento de recepción de establecimiento - Instalación de lienzo en frontis de establecimiento por calle 10 de julio para reforzar proceso de admisión y matrícula -Llegada de materiales correspondientes a Proyecto INNOVA, gestionado ante SEREMI de Educación Región Metropolitana -Plan de Admisión y difusión 2027 - Creación 2 ciclo básico (5°,6°,7° y 8° básico) - Varios emergentes. </vt:lpstr>
      <vt:lpstr>MUCHAS GRACIAS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CUENTA PÚBLICA 2025</dc:title>
  <dc:creator>Carolina Farías</dc:creator>
  <cp:lastModifiedBy>PC_USUARIO</cp:lastModifiedBy>
  <cp:revision>471</cp:revision>
  <dcterms:created xsi:type="dcterms:W3CDTF">2025-03-03T15:53:46Z</dcterms:created>
  <dcterms:modified xsi:type="dcterms:W3CDTF">2026-03-24T20:48:18Z</dcterms:modified>
</cp:coreProperties>
</file>